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46"/>
  </p:notesMasterIdLst>
  <p:sldIdLst>
    <p:sldId id="256" r:id="rId2"/>
    <p:sldId id="292" r:id="rId3"/>
    <p:sldId id="258" r:id="rId4"/>
    <p:sldId id="259" r:id="rId5"/>
    <p:sldId id="271" r:id="rId6"/>
    <p:sldId id="274" r:id="rId7"/>
    <p:sldId id="272" r:id="rId8"/>
    <p:sldId id="273" r:id="rId9"/>
    <p:sldId id="260" r:id="rId10"/>
    <p:sldId id="261" r:id="rId11"/>
    <p:sldId id="262" r:id="rId12"/>
    <p:sldId id="264" r:id="rId13"/>
    <p:sldId id="265" r:id="rId14"/>
    <p:sldId id="266" r:id="rId15"/>
    <p:sldId id="267" r:id="rId16"/>
    <p:sldId id="269" r:id="rId17"/>
    <p:sldId id="270" r:id="rId18"/>
    <p:sldId id="275" r:id="rId19"/>
    <p:sldId id="276" r:id="rId20"/>
    <p:sldId id="277" r:id="rId21"/>
    <p:sldId id="278" r:id="rId22"/>
    <p:sldId id="279" r:id="rId23"/>
    <p:sldId id="286" r:id="rId24"/>
    <p:sldId id="280" r:id="rId25"/>
    <p:sldId id="287" r:id="rId26"/>
    <p:sldId id="281" r:id="rId27"/>
    <p:sldId id="282" r:id="rId28"/>
    <p:sldId id="293" r:id="rId29"/>
    <p:sldId id="301" r:id="rId30"/>
    <p:sldId id="294" r:id="rId31"/>
    <p:sldId id="302" r:id="rId32"/>
    <p:sldId id="295" r:id="rId33"/>
    <p:sldId id="303" r:id="rId34"/>
    <p:sldId id="296" r:id="rId35"/>
    <p:sldId id="304" r:id="rId36"/>
    <p:sldId id="297" r:id="rId37"/>
    <p:sldId id="305" r:id="rId38"/>
    <p:sldId id="298" r:id="rId39"/>
    <p:sldId id="306" r:id="rId40"/>
    <p:sldId id="299" r:id="rId41"/>
    <p:sldId id="307" r:id="rId42"/>
    <p:sldId id="300" r:id="rId43"/>
    <p:sldId id="308" r:id="rId44"/>
    <p:sldId id="290" r:id="rId4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8603FDC-E32A-4AB5-989C-0864C3EAD2B8}" styleName="Стиль из темы 2 - акцент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68" autoAdjust="0"/>
    <p:restoredTop sz="94660"/>
  </p:normalViewPr>
  <p:slideViewPr>
    <p:cSldViewPr>
      <p:cViewPr>
        <p:scale>
          <a:sx n="60" d="100"/>
          <a:sy n="60" d="100"/>
        </p:scale>
        <p:origin x="-1446" y="-27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79ADF5-F0BA-4229-A064-AEA92467601C}" type="datetimeFigureOut">
              <a:rPr lang="ru-RU" smtClean="0"/>
              <a:pPr/>
              <a:t>26.11.2012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CD4D57-5A2B-4E8D-9F1A-E01B08CC34F5}" type="slidenum">
              <a:rPr lang="ru-RU" smtClean="0"/>
              <a:pPr/>
              <a:t>‹#›</a:t>
            </a:fld>
            <a:endParaRPr lang="ru-RU" dirty="0"/>
          </a:p>
        </p:txBody>
      </p:sp>
    </p:spTree>
    <p:extLst>
      <p:ext uri="{BB962C8B-B14F-4D97-AF65-F5344CB8AC3E}">
        <p14:creationId xmlns:p14="http://schemas.microsoft.com/office/powerpoint/2010/main" xmlns="" val="1232308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F7FC3E0A-EE26-43EE-BF61-4D297E507CB9}"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7FC3E0A-EE26-43EE-BF61-4D297E507CB9}"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7FC3E0A-EE26-43EE-BF61-4D297E507CB9}"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7FC3E0A-EE26-43EE-BF61-4D297E507CB9}"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F7FC3E0A-EE26-43EE-BF61-4D297E507CB9}"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7FC3E0A-EE26-43EE-BF61-4D297E507CB9}"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F7FC3E0A-EE26-43EE-BF61-4D297E507CB9}"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F7FC3E0A-EE26-43EE-BF61-4D297E507CB9}"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7FC3E0A-EE26-43EE-BF61-4D297E507CB9}"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7FC3E0A-EE26-43EE-BF61-4D297E507CB9}"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F07A7357-F9D6-41A0-8933-18CB2101C96D}" type="datetimeFigureOut">
              <a:rPr lang="ru-RU" smtClean="0"/>
              <a:pPr/>
              <a:t>26.11.2012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7FC3E0A-EE26-43EE-BF61-4D297E507CB9}"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07A7357-F9D6-41A0-8933-18CB2101C96D}" type="datetimeFigureOut">
              <a:rPr lang="ru-RU" smtClean="0"/>
              <a:pPr/>
              <a:t>26.11.2012</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7FC3E0A-EE26-43EE-BF61-4D297E507CB9}"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188640"/>
            <a:ext cx="7277810" cy="2852936"/>
          </a:xfrm>
        </p:spPr>
        <p:txBody>
          <a:bodyPr>
            <a:prstTxWarp prst="textWave2">
              <a:avLst/>
            </a:prstTxWarp>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54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rPr>
              <a:t>Молекулярная физика.</a:t>
            </a:r>
            <a:endParaRPr lang="ru-RU" sz="540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endParaRPr>
          </a:p>
        </p:txBody>
      </p:sp>
      <p:sp>
        <p:nvSpPr>
          <p:cNvPr id="3" name="TextBox 2"/>
          <p:cNvSpPr txBox="1"/>
          <p:nvPr/>
        </p:nvSpPr>
        <p:spPr>
          <a:xfrm>
            <a:off x="395536" y="3645024"/>
            <a:ext cx="6480720" cy="2739211"/>
          </a:xfrm>
          <a:prstGeom prst="rect">
            <a:avLst/>
          </a:prstGeom>
          <a:noFill/>
        </p:spPr>
        <p:txBody>
          <a:bodyPr wrap="square" rtlCol="0">
            <a:spAutoFit/>
          </a:bodyPr>
          <a:lstStyle/>
          <a:p>
            <a:r>
              <a:rPr lang="ru-RU" sz="2800" b="1" i="1" u="sng" dirty="0"/>
              <a:t>Молекулярная физика </a:t>
            </a:r>
            <a:r>
              <a:rPr lang="en-US" sz="2800" dirty="0" smtClean="0"/>
              <a:t> </a:t>
            </a:r>
            <a:r>
              <a:rPr lang="ru-RU" sz="2800" dirty="0" smtClean="0">
                <a:solidFill>
                  <a:schemeClr val="bg1"/>
                </a:solidFill>
              </a:rPr>
              <a:t>– </a:t>
            </a:r>
            <a:r>
              <a:rPr lang="ru-RU" sz="2400" dirty="0">
                <a:solidFill>
                  <a:schemeClr val="bg1"/>
                </a:solidFill>
              </a:rPr>
              <a:t>раздел физики, </a:t>
            </a:r>
            <a:endParaRPr lang="ru-RU" sz="2400" dirty="0" smtClean="0">
              <a:solidFill>
                <a:schemeClr val="bg1"/>
              </a:solidFill>
            </a:endParaRPr>
          </a:p>
          <a:p>
            <a:r>
              <a:rPr lang="ru-RU" sz="2400" dirty="0" smtClean="0">
                <a:solidFill>
                  <a:schemeClr val="bg1"/>
                </a:solidFill>
              </a:rPr>
              <a:t>в </a:t>
            </a:r>
            <a:r>
              <a:rPr lang="ru-RU" sz="2400" dirty="0">
                <a:solidFill>
                  <a:schemeClr val="bg1"/>
                </a:solidFill>
              </a:rPr>
              <a:t>котором изучаются физические свойства тел в различных агрегатных состояниях на основе рассмотрения их молекулярного строения, силы взаимодействия между частицами, образующими тела и характеры теплового движения этих частиц.</a:t>
            </a:r>
          </a:p>
        </p:txBody>
      </p:sp>
    </p:spTree>
    <p:extLst>
      <p:ext uri="{BB962C8B-B14F-4D97-AF65-F5344CB8AC3E}">
        <p14:creationId xmlns:p14="http://schemas.microsoft.com/office/powerpoint/2010/main" xmlns="" val="1409374801"/>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42020" y="33111"/>
            <a:ext cx="8229600" cy="1143000"/>
          </a:xfrm>
        </p:spPr>
        <p:txBody>
          <a:bodyPr>
            <a:prstTxWarp prst="textWave2">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rPr>
              <a:t>Изотермический </a:t>
            </a:r>
            <a: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rPr>
              <a:t>процесс:</a:t>
            </a:r>
            <a:endPar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endParaRPr>
          </a:p>
        </p:txBody>
      </p:sp>
      <p:sp>
        <p:nvSpPr>
          <p:cNvPr id="2" name="Объект 1"/>
          <p:cNvSpPr>
            <a:spLocks noGrp="1"/>
          </p:cNvSpPr>
          <p:nvPr>
            <p:ph idx="1"/>
          </p:nvPr>
        </p:nvSpPr>
        <p:spPr>
          <a:xfrm>
            <a:off x="457200" y="1268760"/>
            <a:ext cx="8229600" cy="5040600"/>
          </a:xfrm>
        </p:spPr>
        <p:txBody>
          <a:bodyPr/>
          <a:lstStyle/>
          <a:p>
            <a:pPr>
              <a:buFont typeface="Courier New" pitchFamily="49" charset="0"/>
              <a:buChar char="o"/>
            </a:pPr>
            <a:r>
              <a:rPr lang="ru-RU" dirty="0">
                <a:solidFill>
                  <a:schemeClr val="bg1"/>
                </a:solidFill>
              </a:rPr>
              <a:t>Для газа данной массы произведение давления газа на его объем постоянно, если температура газа не меняется.</a:t>
            </a:r>
          </a:p>
          <a:p>
            <a:endParaRPr lang="ru-RU" dirty="0">
              <a:solidFill>
                <a:srgbClr val="FF0000"/>
              </a:solidFill>
            </a:endParaRPr>
          </a:p>
        </p:txBody>
      </p:sp>
      <p:pic>
        <p:nvPicPr>
          <p:cNvPr id="2051" name="Picture 3"/>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611560" y="2567804"/>
            <a:ext cx="2000250" cy="971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3007638" y="2822746"/>
            <a:ext cx="5323893" cy="461665"/>
          </a:xfrm>
          <a:prstGeom prst="rect">
            <a:avLst/>
          </a:prstGeom>
          <a:noFill/>
        </p:spPr>
        <p:txBody>
          <a:bodyPr wrap="none" rtlCol="0">
            <a:spAutoFit/>
          </a:bodyPr>
          <a:lstStyle/>
          <a:p>
            <a:r>
              <a:rPr lang="ru-RU" sz="2400" dirty="0" smtClean="0">
                <a:solidFill>
                  <a:schemeClr val="bg1"/>
                </a:solidFill>
              </a:rPr>
              <a:t>- Уравнение состояния идеального газа</a:t>
            </a:r>
            <a:endParaRPr lang="ru-RU" sz="2400" dirty="0">
              <a:solidFill>
                <a:schemeClr val="bg1"/>
              </a:solidFill>
            </a:endParaRPr>
          </a:p>
        </p:txBody>
      </p:sp>
      <p:sp>
        <p:nvSpPr>
          <p:cNvPr id="5" name="TextBox 4"/>
          <p:cNvSpPr txBox="1"/>
          <p:nvPr/>
        </p:nvSpPr>
        <p:spPr>
          <a:xfrm>
            <a:off x="609628" y="3861047"/>
            <a:ext cx="833883" cy="369332"/>
          </a:xfrm>
          <a:prstGeom prst="rect">
            <a:avLst/>
          </a:prstGeom>
          <a:noFill/>
        </p:spPr>
        <p:txBody>
          <a:bodyPr wrap="none" rtlCol="0">
            <a:spAutoFit/>
          </a:bodyPr>
          <a:lstStyle/>
          <a:p>
            <a:r>
              <a:rPr lang="ru-RU" dirty="0" smtClean="0">
                <a:solidFill>
                  <a:schemeClr val="bg1"/>
                </a:solidFill>
              </a:rPr>
              <a:t>Пусть </a:t>
            </a:r>
            <a:endParaRPr lang="ru-RU" dirty="0">
              <a:solidFill>
                <a:schemeClr val="bg1"/>
              </a:solidFill>
            </a:endParaRPr>
          </a:p>
        </p:txBody>
      </p:sp>
      <p:pic>
        <p:nvPicPr>
          <p:cNvPr id="2052" name="Picture 4"/>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1763688" y="3688526"/>
            <a:ext cx="2095500"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Прямоугольник 5"/>
          <p:cNvSpPr/>
          <p:nvPr/>
        </p:nvSpPr>
        <p:spPr>
          <a:xfrm>
            <a:off x="4016088" y="3861048"/>
            <a:ext cx="873894" cy="369332"/>
          </a:xfrm>
          <a:prstGeom prst="rect">
            <a:avLst/>
          </a:prstGeom>
        </p:spPr>
        <p:txBody>
          <a:bodyPr wrap="none">
            <a:spAutoFit/>
          </a:bodyPr>
          <a:lstStyle/>
          <a:p>
            <a:r>
              <a:rPr lang="ru-RU" dirty="0" smtClean="0">
                <a:solidFill>
                  <a:schemeClr val="bg1"/>
                </a:solidFill>
              </a:rPr>
              <a:t>,</a:t>
            </a:r>
            <a:r>
              <a:rPr lang="en-US" dirty="0" smtClean="0">
                <a:solidFill>
                  <a:schemeClr val="bg1"/>
                </a:solidFill>
              </a:rPr>
              <a:t> </a:t>
            </a:r>
            <a:r>
              <a:rPr lang="ru-RU" dirty="0" smtClean="0">
                <a:solidFill>
                  <a:schemeClr val="bg1"/>
                </a:solidFill>
              </a:rPr>
              <a:t> тогда</a:t>
            </a:r>
            <a:endParaRPr lang="ru-RU" dirty="0">
              <a:solidFill>
                <a:schemeClr val="bg1"/>
              </a:solidFill>
            </a:endParaRPr>
          </a:p>
        </p:txBody>
      </p:sp>
      <p:pic>
        <p:nvPicPr>
          <p:cNvPr id="2053" name="Picture 5"/>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5240960" y="3711156"/>
            <a:ext cx="857250" cy="781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587590" y="4869160"/>
            <a:ext cx="3848100" cy="933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4557391" y="5151219"/>
            <a:ext cx="3333092" cy="461665"/>
          </a:xfrm>
          <a:prstGeom prst="rect">
            <a:avLst/>
          </a:prstGeom>
          <a:noFill/>
        </p:spPr>
        <p:txBody>
          <a:bodyPr wrap="none" rtlCol="0">
            <a:spAutoFit/>
          </a:bodyPr>
          <a:lstStyle/>
          <a:p>
            <a:r>
              <a:rPr lang="ru-RU" sz="2400" dirty="0" smtClean="0">
                <a:solidFill>
                  <a:schemeClr val="bg1"/>
                </a:solidFill>
              </a:rPr>
              <a:t>- закон Бойля-Мариотта</a:t>
            </a:r>
            <a:endParaRPr lang="ru-RU" sz="2400" dirty="0">
              <a:solidFill>
                <a:schemeClr val="bg1"/>
              </a:solidFill>
            </a:endParaRPr>
          </a:p>
        </p:txBody>
      </p:sp>
      <p:sp>
        <p:nvSpPr>
          <p:cNvPr id="8" name="TextBox 7"/>
          <p:cNvSpPr txBox="1"/>
          <p:nvPr/>
        </p:nvSpPr>
        <p:spPr>
          <a:xfrm>
            <a:off x="641304" y="6125234"/>
            <a:ext cx="7819128" cy="400110"/>
          </a:xfrm>
          <a:prstGeom prst="rect">
            <a:avLst/>
          </a:prstGeom>
          <a:noFill/>
        </p:spPr>
        <p:txBody>
          <a:bodyPr wrap="none" rtlCol="0">
            <a:spAutoFit/>
          </a:bodyPr>
          <a:lstStyle/>
          <a:p>
            <a:r>
              <a:rPr lang="ru-RU" sz="2000" i="1" u="sng" dirty="0" smtClean="0">
                <a:solidFill>
                  <a:schemeClr val="bg1"/>
                </a:solidFill>
              </a:rPr>
              <a:t>График уравнения изотермического процесса называется изотермой</a:t>
            </a:r>
            <a:r>
              <a:rPr lang="ru-RU" sz="2000" i="1" dirty="0" smtClean="0">
                <a:solidFill>
                  <a:schemeClr val="bg1"/>
                </a:solidFill>
              </a:rPr>
              <a:t>.</a:t>
            </a:r>
            <a:endParaRPr lang="ru-RU" sz="2000" i="1" dirty="0">
              <a:solidFill>
                <a:schemeClr val="bg1"/>
              </a:solidFill>
            </a:endParaRPr>
          </a:p>
        </p:txBody>
      </p:sp>
    </p:spTree>
    <p:extLst>
      <p:ext uri="{BB962C8B-B14F-4D97-AF65-F5344CB8AC3E}">
        <p14:creationId xmlns:p14="http://schemas.microsoft.com/office/powerpoint/2010/main" xmlns="" val="2428509981"/>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pic>
        <p:nvPicPr>
          <p:cNvPr id="3074" name="Picture 2"/>
          <p:cNvPicPr>
            <a:picLocks noGrp="1" noChangeAspect="1" noChangeArrowheads="1"/>
          </p:cNvPicPr>
          <p:nvPr>
            <p:ph idx="1"/>
          </p:nvPr>
        </p:nvPicPr>
        <p:blipFill rotWithShape="1">
          <a:blip r:embed="rId2">
            <a:extLst>
              <a:ext uri="{28A0092B-C50C-407E-A947-70E740481C1C}">
                <a14:useLocalDpi xmlns:a14="http://schemas.microsoft.com/office/drawing/2010/main" xmlns="" val="0"/>
              </a:ext>
            </a:extLst>
          </a:blip>
          <a:srcRect l="1584" t="-31" r="187" b="8820"/>
          <a:stretch/>
        </p:blipFill>
        <p:spPr bwMode="auto">
          <a:xfrm>
            <a:off x="0" y="0"/>
            <a:ext cx="9144001"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74501097"/>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prstTxWarp prst="textDoubleWave1">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rPr>
              <a:t>Изохорный </a:t>
            </a:r>
            <a: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rPr>
              <a:t>процесс:</a:t>
            </a:r>
            <a:endPar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endParaRPr>
          </a:p>
        </p:txBody>
      </p:sp>
      <p:sp>
        <p:nvSpPr>
          <p:cNvPr id="2" name="Объект 1"/>
          <p:cNvSpPr>
            <a:spLocks noGrp="1"/>
          </p:cNvSpPr>
          <p:nvPr>
            <p:ph idx="1"/>
          </p:nvPr>
        </p:nvSpPr>
        <p:spPr/>
        <p:txBody>
          <a:bodyPr>
            <a:normAutofit/>
          </a:bodyPr>
          <a:lstStyle/>
          <a:p>
            <a:r>
              <a:rPr lang="ru-RU" sz="2400" dirty="0"/>
              <a:t>Процесс изменения состояния термодинамической системы при постоянном объеме называют изохорным</a:t>
            </a:r>
            <a:r>
              <a:rPr lang="ru-RU" sz="2400" dirty="0" smtClean="0"/>
              <a:t>.</a:t>
            </a:r>
          </a:p>
          <a:p>
            <a:endParaRPr lang="ru-RU" sz="2400" dirty="0"/>
          </a:p>
          <a:p>
            <a:pPr marL="137160" indent="0">
              <a:buNone/>
            </a:pPr>
            <a:r>
              <a:rPr lang="ru-RU" sz="2400" dirty="0" smtClean="0"/>
              <a:t>    </a:t>
            </a:r>
          </a:p>
        </p:txBody>
      </p:sp>
      <p:pic>
        <p:nvPicPr>
          <p:cNvPr id="4098" name="Picture 2"/>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1668379" y="2761204"/>
            <a:ext cx="2343150" cy="361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926646" y="2525448"/>
            <a:ext cx="1076325" cy="64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695906" y="2723044"/>
            <a:ext cx="894797" cy="400110"/>
          </a:xfrm>
          <a:prstGeom prst="rect">
            <a:avLst/>
          </a:prstGeom>
          <a:noFill/>
        </p:spPr>
        <p:txBody>
          <a:bodyPr wrap="none" rtlCol="0">
            <a:spAutoFit/>
          </a:bodyPr>
          <a:lstStyle/>
          <a:p>
            <a:r>
              <a:rPr lang="ru-RU" sz="2000" dirty="0" smtClean="0"/>
              <a:t>Пусть,</a:t>
            </a:r>
            <a:endParaRPr lang="ru-RU" sz="2000" dirty="0"/>
          </a:p>
        </p:txBody>
      </p:sp>
      <p:sp>
        <p:nvSpPr>
          <p:cNvPr id="6" name="TextBox 5"/>
          <p:cNvSpPr txBox="1"/>
          <p:nvPr/>
        </p:nvSpPr>
        <p:spPr>
          <a:xfrm>
            <a:off x="3995936" y="2668850"/>
            <a:ext cx="873829" cy="400110"/>
          </a:xfrm>
          <a:prstGeom prst="rect">
            <a:avLst/>
          </a:prstGeom>
          <a:noFill/>
        </p:spPr>
        <p:txBody>
          <a:bodyPr wrap="none" rtlCol="0">
            <a:spAutoFit/>
          </a:bodyPr>
          <a:lstStyle/>
          <a:p>
            <a:r>
              <a:rPr lang="ru-RU" dirty="0" smtClean="0"/>
              <a:t>, </a:t>
            </a:r>
            <a:r>
              <a:rPr lang="ru-RU" sz="2000" dirty="0" smtClean="0"/>
              <a:t>тогда</a:t>
            </a:r>
            <a:endParaRPr lang="ru-RU" sz="2000" dirty="0"/>
          </a:p>
        </p:txBody>
      </p:sp>
      <p:sp>
        <p:nvSpPr>
          <p:cNvPr id="7" name="TextBox 6"/>
          <p:cNvSpPr txBox="1"/>
          <p:nvPr/>
        </p:nvSpPr>
        <p:spPr>
          <a:xfrm>
            <a:off x="6084168" y="2636912"/>
            <a:ext cx="601447" cy="400110"/>
          </a:xfrm>
          <a:prstGeom prst="rect">
            <a:avLst/>
          </a:prstGeom>
          <a:noFill/>
        </p:spPr>
        <p:txBody>
          <a:bodyPr wrap="none" rtlCol="0">
            <a:spAutoFit/>
          </a:bodyPr>
          <a:lstStyle/>
          <a:p>
            <a:r>
              <a:rPr lang="ru-RU" sz="2000" dirty="0" smtClean="0"/>
              <a:t>или</a:t>
            </a:r>
            <a:endParaRPr lang="ru-RU" sz="2000" dirty="0"/>
          </a:p>
        </p:txBody>
      </p:sp>
      <p:pic>
        <p:nvPicPr>
          <p:cNvPr id="4100" name="Picture 4"/>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6764012" y="2544049"/>
            <a:ext cx="1752600" cy="64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TextBox 7"/>
          <p:cNvSpPr txBox="1"/>
          <p:nvPr/>
        </p:nvSpPr>
        <p:spPr>
          <a:xfrm>
            <a:off x="3097943" y="3353986"/>
            <a:ext cx="3064237" cy="461665"/>
          </a:xfrm>
          <a:prstGeom prst="rect">
            <a:avLst/>
          </a:prstGeom>
          <a:noFill/>
        </p:spPr>
        <p:txBody>
          <a:bodyPr wrap="none" rtlCol="0">
            <a:spAutoFit/>
          </a:bodyPr>
          <a:lstStyle/>
          <a:p>
            <a:r>
              <a:rPr lang="ru-RU" sz="2400" b="1" i="1" u="sng" dirty="0" smtClean="0">
                <a:solidFill>
                  <a:schemeClr val="bg1"/>
                </a:solidFill>
              </a:rPr>
              <a:t>- Закон Шарля 1787 г</a:t>
            </a:r>
            <a:endParaRPr lang="ru-RU" sz="2400" b="1" i="1" u="sng" dirty="0">
              <a:solidFill>
                <a:schemeClr val="bg1"/>
              </a:solidFill>
            </a:endParaRPr>
          </a:p>
        </p:txBody>
      </p:sp>
      <p:sp>
        <p:nvSpPr>
          <p:cNvPr id="9" name="TextBox 8"/>
          <p:cNvSpPr txBox="1"/>
          <p:nvPr/>
        </p:nvSpPr>
        <p:spPr>
          <a:xfrm>
            <a:off x="539552" y="4357414"/>
            <a:ext cx="5048241" cy="707886"/>
          </a:xfrm>
          <a:prstGeom prst="rect">
            <a:avLst/>
          </a:prstGeom>
          <a:noFill/>
        </p:spPr>
        <p:txBody>
          <a:bodyPr wrap="none" rtlCol="0">
            <a:spAutoFit/>
          </a:bodyPr>
          <a:lstStyle/>
          <a:p>
            <a:r>
              <a:rPr lang="ru-RU" sz="2000" dirty="0" smtClean="0"/>
              <a:t>Р0- давление газа при температуре 0 °С;</a:t>
            </a:r>
          </a:p>
          <a:p>
            <a:r>
              <a:rPr lang="ru-RU" sz="2000" dirty="0" smtClean="0"/>
              <a:t>α – температурный коэффициент давления,</a:t>
            </a:r>
            <a:endParaRPr lang="ru-RU" sz="2000" dirty="0"/>
          </a:p>
        </p:txBody>
      </p:sp>
      <p:pic>
        <p:nvPicPr>
          <p:cNvPr id="4101" name="Picture 5"/>
          <p:cNvPicPr>
            <a:picLocks noChangeAspect="1" noChangeArrowheads="1"/>
          </p:cNvPicPr>
          <p:nvPr/>
        </p:nvPicPr>
        <p:blipFill>
          <a:blip r:embed="rId5">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6205227" y="4329217"/>
            <a:ext cx="1619250"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TextBox 9"/>
          <p:cNvSpPr txBox="1"/>
          <p:nvPr/>
        </p:nvSpPr>
        <p:spPr>
          <a:xfrm>
            <a:off x="1093555" y="6125234"/>
            <a:ext cx="7222861" cy="400110"/>
          </a:xfrm>
          <a:prstGeom prst="rect">
            <a:avLst/>
          </a:prstGeom>
          <a:noFill/>
        </p:spPr>
        <p:txBody>
          <a:bodyPr wrap="square" rtlCol="0">
            <a:spAutoFit/>
          </a:bodyPr>
          <a:lstStyle/>
          <a:p>
            <a:r>
              <a:rPr lang="ru-RU" sz="2000" i="1" dirty="0" smtClean="0">
                <a:solidFill>
                  <a:schemeClr val="bg1"/>
                </a:solidFill>
              </a:rPr>
              <a:t>График уравнения изохорного процесса называется изохорой.</a:t>
            </a:r>
            <a:endParaRPr lang="ru-RU" sz="2000" i="1" dirty="0">
              <a:solidFill>
                <a:schemeClr val="bg1"/>
              </a:solidFill>
            </a:endParaRPr>
          </a:p>
        </p:txBody>
      </p:sp>
    </p:spTree>
    <p:extLst>
      <p:ext uri="{BB962C8B-B14F-4D97-AF65-F5344CB8AC3E}">
        <p14:creationId xmlns:p14="http://schemas.microsoft.com/office/powerpoint/2010/main" xmlns="" val="4275173709"/>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pic>
        <p:nvPicPr>
          <p:cNvPr id="5122" name="Picture 2"/>
          <p:cNvPicPr>
            <a:picLocks noGrp="1" noChangeAspect="1" noChangeArrowheads="1"/>
          </p:cNvPicPr>
          <p:nvPr>
            <p:ph idx="1"/>
          </p:nvPr>
        </p:nvPicPr>
        <p:blipFill rotWithShape="1">
          <a:blip r:embed="rId2">
            <a:extLst>
              <a:ext uri="{28A0092B-C50C-407E-A947-70E740481C1C}">
                <a14:useLocalDpi xmlns:a14="http://schemas.microsoft.com/office/drawing/2010/main" xmlns="" val="0"/>
              </a:ext>
            </a:extLst>
          </a:blip>
          <a:srcRect l="1" r="-407" b="11042"/>
          <a:stretch/>
        </p:blipFill>
        <p:spPr bwMode="auto">
          <a:xfrm>
            <a:off x="0" y="-11698"/>
            <a:ext cx="9143999" cy="6857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63354086"/>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prstTxWarp prst="textWave2">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rPr>
              <a:t>Изобарный </a:t>
            </a:r>
            <a: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rPr>
              <a:t>процесс:</a:t>
            </a:r>
            <a:endPar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Segoe Print" pitchFamily="2" charset="0"/>
            </a:endParaRPr>
          </a:p>
        </p:txBody>
      </p:sp>
      <p:sp>
        <p:nvSpPr>
          <p:cNvPr id="2" name="Объект 1"/>
          <p:cNvSpPr>
            <a:spLocks noGrp="1"/>
          </p:cNvSpPr>
          <p:nvPr>
            <p:ph idx="1"/>
          </p:nvPr>
        </p:nvSpPr>
        <p:spPr/>
        <p:txBody>
          <a:bodyPr/>
          <a:lstStyle/>
          <a:p>
            <a:pPr>
              <a:buFont typeface="Wingdings" pitchFamily="2" charset="2"/>
              <a:buChar char="Ø"/>
            </a:pPr>
            <a:r>
              <a:rPr lang="ru-RU" sz="2400" dirty="0"/>
              <a:t>Для газа данной массы отношение объема к температуре постоянно, если давление газа не меняется</a:t>
            </a:r>
            <a:r>
              <a:rPr lang="ru-RU" sz="2400" dirty="0" smtClean="0"/>
              <a:t>.</a:t>
            </a:r>
          </a:p>
        </p:txBody>
      </p:sp>
      <p:pic>
        <p:nvPicPr>
          <p:cNvPr id="6146" name="Picture 2"/>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1362570" y="2852936"/>
            <a:ext cx="2343150" cy="361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4479945" y="2680808"/>
            <a:ext cx="1076325" cy="64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6179248" y="2704460"/>
            <a:ext cx="1752600" cy="64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xtBox 4"/>
          <p:cNvSpPr txBox="1"/>
          <p:nvPr/>
        </p:nvSpPr>
        <p:spPr>
          <a:xfrm>
            <a:off x="2771800" y="3400041"/>
            <a:ext cx="3947940" cy="461665"/>
          </a:xfrm>
          <a:prstGeom prst="rect">
            <a:avLst/>
          </a:prstGeom>
          <a:noFill/>
        </p:spPr>
        <p:txBody>
          <a:bodyPr wrap="none" rtlCol="0">
            <a:spAutoFit/>
          </a:bodyPr>
          <a:lstStyle/>
          <a:p>
            <a:r>
              <a:rPr lang="ru-RU" sz="2400" b="1" i="1" u="sng" dirty="0" smtClean="0">
                <a:solidFill>
                  <a:schemeClr val="bg1"/>
                </a:solidFill>
              </a:rPr>
              <a:t>-Закон Гей-Люссака</a:t>
            </a:r>
            <a:r>
              <a:rPr lang="ru-RU" sz="2400" b="1" u="sng" dirty="0" smtClean="0">
                <a:solidFill>
                  <a:schemeClr val="bg1"/>
                </a:solidFill>
              </a:rPr>
              <a:t> </a:t>
            </a:r>
            <a:r>
              <a:rPr lang="ru-RU" sz="2400" b="1" i="1" u="sng" dirty="0" smtClean="0">
                <a:solidFill>
                  <a:schemeClr val="bg1"/>
                </a:solidFill>
              </a:rPr>
              <a:t>1802 г.</a:t>
            </a:r>
            <a:endParaRPr lang="ru-RU" sz="2400" b="1" i="1" u="sng" dirty="0">
              <a:solidFill>
                <a:schemeClr val="bg1"/>
              </a:solidFill>
            </a:endParaRPr>
          </a:p>
        </p:txBody>
      </p:sp>
      <p:sp>
        <p:nvSpPr>
          <p:cNvPr id="6" name="TextBox 5"/>
          <p:cNvSpPr txBox="1"/>
          <p:nvPr/>
        </p:nvSpPr>
        <p:spPr>
          <a:xfrm>
            <a:off x="1010025" y="4143975"/>
            <a:ext cx="3518335" cy="707886"/>
          </a:xfrm>
          <a:prstGeom prst="rect">
            <a:avLst/>
          </a:prstGeom>
          <a:noFill/>
        </p:spPr>
        <p:txBody>
          <a:bodyPr wrap="none" rtlCol="0">
            <a:spAutoFit/>
          </a:bodyPr>
          <a:lstStyle/>
          <a:p>
            <a:r>
              <a:rPr lang="ru-RU" sz="2000" dirty="0" smtClean="0"/>
              <a:t>V0- объем, занимаемый газом</a:t>
            </a:r>
          </a:p>
          <a:p>
            <a:r>
              <a:rPr lang="ru-RU" sz="2000" dirty="0" smtClean="0"/>
              <a:t>при температуре 0 °С;</a:t>
            </a:r>
            <a:endParaRPr lang="ru-RU" sz="2000" dirty="0"/>
          </a:p>
        </p:txBody>
      </p:sp>
      <p:pic>
        <p:nvPicPr>
          <p:cNvPr id="6149" name="Picture 5"/>
          <p:cNvPicPr>
            <a:picLocks noChangeAspect="1" noChangeArrowheads="1"/>
          </p:cNvPicPr>
          <p:nvPr/>
        </p:nvPicPr>
        <p:blipFill>
          <a:blip r:embed="rId5">
            <a:duotone>
              <a:schemeClr val="accent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5396417" y="4149079"/>
            <a:ext cx="1619250"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p:nvSpPr>
        <p:spPr>
          <a:xfrm>
            <a:off x="1043608" y="6197242"/>
            <a:ext cx="7542562" cy="400110"/>
          </a:xfrm>
          <a:prstGeom prst="rect">
            <a:avLst/>
          </a:prstGeom>
          <a:noFill/>
        </p:spPr>
        <p:txBody>
          <a:bodyPr wrap="square" rtlCol="0">
            <a:spAutoFit/>
          </a:bodyPr>
          <a:lstStyle/>
          <a:p>
            <a:r>
              <a:rPr lang="ru-RU" sz="2000" i="1" u="sng" dirty="0" smtClean="0">
                <a:solidFill>
                  <a:schemeClr val="bg1"/>
                </a:solidFill>
              </a:rPr>
              <a:t>График уравнения изобарного процесса называется изобарой.</a:t>
            </a:r>
            <a:endParaRPr lang="ru-RU" sz="2000" i="1" u="sng" dirty="0">
              <a:solidFill>
                <a:schemeClr val="bg1"/>
              </a:solidFill>
            </a:endParaRPr>
          </a:p>
        </p:txBody>
      </p:sp>
      <p:sp>
        <p:nvSpPr>
          <p:cNvPr id="4" name="Прямоугольник 3"/>
          <p:cNvSpPr/>
          <p:nvPr/>
        </p:nvSpPr>
        <p:spPr>
          <a:xfrm>
            <a:off x="555465" y="2843644"/>
            <a:ext cx="776175" cy="369332"/>
          </a:xfrm>
          <a:prstGeom prst="rect">
            <a:avLst/>
          </a:prstGeom>
        </p:spPr>
        <p:txBody>
          <a:bodyPr wrap="none">
            <a:spAutoFit/>
          </a:bodyPr>
          <a:lstStyle/>
          <a:p>
            <a:r>
              <a:rPr lang="ru-RU" dirty="0"/>
              <a:t>Пусть</a:t>
            </a:r>
          </a:p>
        </p:txBody>
      </p:sp>
      <p:sp>
        <p:nvSpPr>
          <p:cNvPr id="8" name="Прямоугольник 7"/>
          <p:cNvSpPr/>
          <p:nvPr/>
        </p:nvSpPr>
        <p:spPr>
          <a:xfrm>
            <a:off x="3635896" y="2843644"/>
            <a:ext cx="873894" cy="369332"/>
          </a:xfrm>
          <a:prstGeom prst="rect">
            <a:avLst/>
          </a:prstGeom>
        </p:spPr>
        <p:txBody>
          <a:bodyPr wrap="none">
            <a:spAutoFit/>
          </a:bodyPr>
          <a:lstStyle/>
          <a:p>
            <a:r>
              <a:rPr lang="ru-RU" dirty="0" smtClean="0"/>
              <a:t>, тогда </a:t>
            </a:r>
            <a:endParaRPr lang="ru-RU" dirty="0"/>
          </a:p>
        </p:txBody>
      </p:sp>
      <p:sp>
        <p:nvSpPr>
          <p:cNvPr id="9" name="Прямоугольник 8"/>
          <p:cNvSpPr/>
          <p:nvPr/>
        </p:nvSpPr>
        <p:spPr>
          <a:xfrm>
            <a:off x="5436096" y="2843644"/>
            <a:ext cx="743152" cy="369332"/>
          </a:xfrm>
          <a:prstGeom prst="rect">
            <a:avLst/>
          </a:prstGeom>
        </p:spPr>
        <p:txBody>
          <a:bodyPr wrap="none">
            <a:spAutoFit/>
          </a:bodyPr>
          <a:lstStyle/>
          <a:p>
            <a:pPr marL="137160" indent="0">
              <a:buNone/>
            </a:pPr>
            <a:r>
              <a:rPr lang="ru-RU" dirty="0"/>
              <a:t>или </a:t>
            </a:r>
          </a:p>
        </p:txBody>
      </p:sp>
    </p:spTree>
    <p:extLst>
      <p:ext uri="{BB962C8B-B14F-4D97-AF65-F5344CB8AC3E}">
        <p14:creationId xmlns:p14="http://schemas.microsoft.com/office/powerpoint/2010/main" xmlns="" val="2226749577"/>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pic>
        <p:nvPicPr>
          <p:cNvPr id="7170" name="Picture 2"/>
          <p:cNvPicPr>
            <a:picLocks noGrp="1" noChangeAspect="1" noChangeArrowheads="1"/>
          </p:cNvPicPr>
          <p:nvPr>
            <p:ph idx="1"/>
          </p:nvPr>
        </p:nvPicPr>
        <p:blipFill rotWithShape="1">
          <a:blip r:embed="rId2">
            <a:extLst>
              <a:ext uri="{28A0092B-C50C-407E-A947-70E740481C1C}">
                <a14:useLocalDpi xmlns:a14="http://schemas.microsoft.com/office/drawing/2010/main" xmlns="" val="0"/>
              </a:ext>
            </a:extLst>
          </a:blip>
          <a:srcRect l="-968" t="-1720" r="418" b="8462"/>
          <a:stretch/>
        </p:blipFill>
        <p:spPr bwMode="auto">
          <a:xfrm>
            <a:off x="-108520" y="-171400"/>
            <a:ext cx="9252520" cy="7029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78705817"/>
      </p:ext>
    </p:extLst>
  </p:cSld>
  <p:clrMapOvr>
    <a:masterClrMapping/>
  </p:clrMapOvr>
  <mc:AlternateContent xmlns:mc="http://schemas.openxmlformats.org/markup-compatibility/2006">
    <mc:Choice xmlns:p14="http://schemas.microsoft.com/office/powerpoint/2010/main" xmlns="" Requires="p14">
      <p:transition spd="slow">
        <p14:wheelReverse spokes="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115616" y="274638"/>
            <a:ext cx="7418784" cy="562074"/>
          </a:xfrm>
        </p:spPr>
        <p:txBody>
          <a:bodyPr>
            <a:prstTxWarp prst="textWave2">
              <a:avLst/>
            </a:prstTxWarp>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ea typeface="Batang" pitchFamily="18" charset="-127"/>
              </a:rPr>
              <a:t>Тепловые Явления.</a:t>
            </a:r>
            <a:endPar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ea typeface="Batang" pitchFamily="18" charset="-127"/>
            </a:endParaRPr>
          </a:p>
        </p:txBody>
      </p:sp>
      <p:sp>
        <p:nvSpPr>
          <p:cNvPr id="2" name="Объект 1"/>
          <p:cNvSpPr>
            <a:spLocks noGrp="1"/>
          </p:cNvSpPr>
          <p:nvPr>
            <p:ph idx="1"/>
          </p:nvPr>
        </p:nvSpPr>
        <p:spPr>
          <a:xfrm>
            <a:off x="0" y="1124744"/>
            <a:ext cx="9144000" cy="5544616"/>
          </a:xfrm>
        </p:spPr>
        <p:txBody>
          <a:bodyPr>
            <a:normAutofit/>
          </a:bodyPr>
          <a:lstStyle/>
          <a:p>
            <a:r>
              <a:rPr lang="ru-RU" sz="2800" dirty="0" smtClean="0">
                <a:solidFill>
                  <a:srgbClr val="FFFF00"/>
                </a:solidFill>
              </a:rPr>
              <a:t>Броуновское движение- </a:t>
            </a:r>
            <a:r>
              <a:rPr lang="ru-RU" sz="2800" dirty="0" smtClean="0"/>
              <a:t>это тепловое движение мельчайших частиц, взвешенных в жидкости или газе.(Открыто Ботаником Броуном в 1827г.)</a:t>
            </a:r>
          </a:p>
          <a:p>
            <a:endParaRPr lang="ru-RU" sz="2000" dirty="0"/>
          </a:p>
          <a:p>
            <a:r>
              <a:rPr lang="ru-RU" sz="2000" dirty="0" smtClean="0"/>
              <a:t>                              </a:t>
            </a:r>
            <a:r>
              <a:rPr lang="ru-RU" sz="2800" dirty="0" smtClean="0">
                <a:solidFill>
                  <a:srgbClr val="FFFF00"/>
                </a:solidFill>
              </a:rPr>
              <a:t>Тепловые излучения</a:t>
            </a:r>
            <a:endParaRPr lang="ru-RU" sz="2800" dirty="0">
              <a:solidFill>
                <a:srgbClr val="FFFF00"/>
              </a:solidFill>
            </a:endParaRPr>
          </a:p>
        </p:txBody>
      </p:sp>
      <p:cxnSp>
        <p:nvCxnSpPr>
          <p:cNvPr id="5" name="Прямая со стрелкой 4"/>
          <p:cNvCxnSpPr/>
          <p:nvPr/>
        </p:nvCxnSpPr>
        <p:spPr>
          <a:xfrm flipH="1">
            <a:off x="2087999" y="3422803"/>
            <a:ext cx="72008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4050493" y="3443444"/>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5410063" y="3429843"/>
            <a:ext cx="602097" cy="641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34698" y="4561964"/>
            <a:ext cx="1677062" cy="523220"/>
          </a:xfrm>
          <a:prstGeom prst="rect">
            <a:avLst/>
          </a:prstGeom>
          <a:noFill/>
        </p:spPr>
        <p:txBody>
          <a:bodyPr wrap="none" rtlCol="0">
            <a:spAutoFit/>
          </a:bodyPr>
          <a:lstStyle/>
          <a:p>
            <a:r>
              <a:rPr lang="ru-RU" sz="2800" dirty="0" smtClean="0">
                <a:solidFill>
                  <a:srgbClr val="FFFF00"/>
                </a:solidFill>
              </a:rPr>
              <a:t>Конвекция</a:t>
            </a:r>
            <a:r>
              <a:rPr lang="ru-RU" dirty="0" smtClean="0"/>
              <a:t>.</a:t>
            </a:r>
            <a:endParaRPr lang="ru-RU" dirty="0"/>
          </a:p>
        </p:txBody>
      </p:sp>
      <p:sp>
        <p:nvSpPr>
          <p:cNvPr id="17" name="TextBox 16"/>
          <p:cNvSpPr txBox="1"/>
          <p:nvPr/>
        </p:nvSpPr>
        <p:spPr>
          <a:xfrm>
            <a:off x="3275856" y="4653136"/>
            <a:ext cx="1710725" cy="523220"/>
          </a:xfrm>
          <a:prstGeom prst="rect">
            <a:avLst/>
          </a:prstGeom>
          <a:noFill/>
        </p:spPr>
        <p:txBody>
          <a:bodyPr wrap="none" rtlCol="0">
            <a:spAutoFit/>
          </a:bodyPr>
          <a:lstStyle/>
          <a:p>
            <a:r>
              <a:rPr lang="ru-RU" sz="2800" dirty="0" smtClean="0">
                <a:solidFill>
                  <a:srgbClr val="FFFF00"/>
                </a:solidFill>
              </a:rPr>
              <a:t>Излучение</a:t>
            </a:r>
            <a:r>
              <a:rPr lang="ru-RU" dirty="0" smtClean="0"/>
              <a:t> </a:t>
            </a:r>
            <a:endParaRPr lang="ru-RU" dirty="0"/>
          </a:p>
        </p:txBody>
      </p:sp>
      <p:sp>
        <p:nvSpPr>
          <p:cNvPr id="18" name="TextBox 17"/>
          <p:cNvSpPr txBox="1"/>
          <p:nvPr/>
        </p:nvSpPr>
        <p:spPr>
          <a:xfrm>
            <a:off x="5580112" y="4554706"/>
            <a:ext cx="2763898" cy="523220"/>
          </a:xfrm>
          <a:prstGeom prst="rect">
            <a:avLst/>
          </a:prstGeom>
          <a:noFill/>
        </p:spPr>
        <p:txBody>
          <a:bodyPr wrap="none" rtlCol="0">
            <a:spAutoFit/>
          </a:bodyPr>
          <a:lstStyle/>
          <a:p>
            <a:r>
              <a:rPr lang="ru-RU" sz="2800" dirty="0" smtClean="0">
                <a:solidFill>
                  <a:srgbClr val="FFFF00"/>
                </a:solidFill>
              </a:rPr>
              <a:t>Теплопроводность</a:t>
            </a:r>
            <a:endParaRPr lang="ru-RU" sz="2800" dirty="0">
              <a:solidFill>
                <a:srgbClr val="FFFF00"/>
              </a:solidFill>
            </a:endParaRPr>
          </a:p>
        </p:txBody>
      </p:sp>
    </p:spTree>
    <p:extLst>
      <p:ext uri="{BB962C8B-B14F-4D97-AF65-F5344CB8AC3E}">
        <p14:creationId xmlns:p14="http://schemas.microsoft.com/office/powerpoint/2010/main" xmlns="" val="725320107"/>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67544" y="464613"/>
            <a:ext cx="8568952" cy="2000548"/>
          </a:xfrm>
          <a:prstGeom prst="rect">
            <a:avLst/>
          </a:prstGeom>
        </p:spPr>
        <p:txBody>
          <a:bodyPr wrap="square">
            <a:spAutoFit/>
          </a:bodyPr>
          <a:lstStyle/>
          <a:p>
            <a:r>
              <a:rPr lang="ru-RU" sz="2800" b="1" i="1" u="sng" dirty="0" smtClean="0">
                <a:solidFill>
                  <a:srgbClr val="002060"/>
                </a:solidFill>
              </a:rPr>
              <a:t>Теплопроводность</a:t>
            </a:r>
            <a:r>
              <a:rPr lang="ru-RU" sz="2400" dirty="0" smtClean="0"/>
              <a:t>  -  </a:t>
            </a:r>
            <a:r>
              <a:rPr lang="ru-RU" sz="2400" dirty="0" smtClean="0">
                <a:solidFill>
                  <a:schemeClr val="bg1"/>
                </a:solidFill>
              </a:rPr>
              <a:t>это </a:t>
            </a:r>
            <a:r>
              <a:rPr lang="ru-RU" sz="2400" dirty="0">
                <a:solidFill>
                  <a:schemeClr val="bg1"/>
                </a:solidFill>
              </a:rPr>
              <a:t>молекулярный перенос теплоты между непосредственно соприкасающимися телами или частицами одного тела с различной температурой, при котором происходит обмен энергией движения структурных частиц (молекул, атомов, свободных электронов).</a:t>
            </a:r>
          </a:p>
        </p:txBody>
      </p:sp>
      <p:sp>
        <p:nvSpPr>
          <p:cNvPr id="6" name="Прямоугольник 5"/>
          <p:cNvSpPr/>
          <p:nvPr/>
        </p:nvSpPr>
        <p:spPr>
          <a:xfrm>
            <a:off x="469374" y="4149080"/>
            <a:ext cx="8711138" cy="892552"/>
          </a:xfrm>
          <a:prstGeom prst="rect">
            <a:avLst/>
          </a:prstGeom>
        </p:spPr>
        <p:txBody>
          <a:bodyPr wrap="square">
            <a:spAutoFit/>
          </a:bodyPr>
          <a:lstStyle/>
          <a:p>
            <a:r>
              <a:rPr lang="ru-RU" sz="2800" b="1" i="1" u="sng" dirty="0" smtClean="0">
                <a:solidFill>
                  <a:srgbClr val="002060"/>
                </a:solidFill>
              </a:rPr>
              <a:t>Конвекция</a:t>
            </a:r>
            <a:r>
              <a:rPr lang="ru-RU" sz="2400" dirty="0" smtClean="0">
                <a:solidFill>
                  <a:srgbClr val="002060"/>
                </a:solidFill>
              </a:rPr>
              <a:t> </a:t>
            </a:r>
            <a:r>
              <a:rPr lang="ru-RU" sz="2400" dirty="0" smtClean="0"/>
              <a:t>- </a:t>
            </a:r>
            <a:r>
              <a:rPr lang="ru-RU" sz="2400" dirty="0">
                <a:solidFill>
                  <a:schemeClr val="bg1"/>
                </a:solidFill>
              </a:rPr>
              <a:t>это процесс теплопередачи, осуществляемый путем переноса энергии потоками жидкости или газа.</a:t>
            </a:r>
            <a:endParaRPr lang="ru-RU" dirty="0">
              <a:solidFill>
                <a:schemeClr val="bg1"/>
              </a:solidFill>
            </a:endParaRPr>
          </a:p>
        </p:txBody>
      </p:sp>
      <p:sp>
        <p:nvSpPr>
          <p:cNvPr id="7" name="TextBox 6"/>
          <p:cNvSpPr txBox="1"/>
          <p:nvPr/>
        </p:nvSpPr>
        <p:spPr>
          <a:xfrm>
            <a:off x="467544" y="2886034"/>
            <a:ext cx="8568952" cy="892552"/>
          </a:xfrm>
          <a:prstGeom prst="rect">
            <a:avLst/>
          </a:prstGeom>
          <a:noFill/>
        </p:spPr>
        <p:txBody>
          <a:bodyPr wrap="square" rtlCol="0">
            <a:spAutoFit/>
          </a:bodyPr>
          <a:lstStyle/>
          <a:p>
            <a:r>
              <a:rPr lang="ru-RU" sz="2800" b="1" i="1" u="sng" dirty="0">
                <a:solidFill>
                  <a:srgbClr val="002060"/>
                </a:solidFill>
              </a:rPr>
              <a:t>Тепловое </a:t>
            </a:r>
            <a:r>
              <a:rPr lang="ru-RU" sz="2800" b="1" i="1" u="sng" dirty="0" smtClean="0">
                <a:solidFill>
                  <a:srgbClr val="002060"/>
                </a:solidFill>
              </a:rPr>
              <a:t>излучение</a:t>
            </a:r>
            <a:r>
              <a:rPr lang="ru-RU" sz="2800" b="1" i="1" dirty="0" smtClean="0">
                <a:solidFill>
                  <a:srgbClr val="002060"/>
                </a:solidFill>
              </a:rPr>
              <a:t>  </a:t>
            </a:r>
            <a:r>
              <a:rPr lang="ru-RU" sz="2400" dirty="0" smtClean="0"/>
              <a:t>-</a:t>
            </a:r>
            <a:r>
              <a:rPr lang="ru-RU" sz="2400" dirty="0" smtClean="0">
                <a:solidFill>
                  <a:srgbClr val="002060"/>
                </a:solidFill>
              </a:rPr>
              <a:t>  </a:t>
            </a:r>
            <a:r>
              <a:rPr lang="ru-RU" sz="2400" dirty="0" smtClean="0">
                <a:solidFill>
                  <a:schemeClr val="bg1"/>
                </a:solidFill>
              </a:rPr>
              <a:t>характеризуется </a:t>
            </a:r>
            <a:r>
              <a:rPr lang="ru-RU" sz="2400" dirty="0">
                <a:solidFill>
                  <a:schemeClr val="bg1"/>
                </a:solidFill>
              </a:rPr>
              <a:t>переносом энергии от одного тела к другому электромагнитными волнами.</a:t>
            </a:r>
          </a:p>
        </p:txBody>
      </p:sp>
    </p:spTree>
    <p:extLst>
      <p:ext uri="{BB962C8B-B14F-4D97-AF65-F5344CB8AC3E}">
        <p14:creationId xmlns:p14="http://schemas.microsoft.com/office/powerpoint/2010/main" xmlns="" val="352177720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heel(1)">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8962827" y="1916833"/>
            <a:ext cx="23966628" cy="15391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Прямоугольник 4"/>
          <p:cNvSpPr/>
          <p:nvPr/>
        </p:nvSpPr>
        <p:spPr>
          <a:xfrm>
            <a:off x="107504" y="208673"/>
            <a:ext cx="4032448" cy="5693866"/>
          </a:xfrm>
          <a:prstGeom prst="rect">
            <a:avLst/>
          </a:prstGeom>
        </p:spPr>
        <p:txBody>
          <a:bodyPr wrap="square">
            <a:spAutoFit/>
          </a:bodyPr>
          <a:lstStyle/>
          <a:p>
            <a:r>
              <a:rPr lang="ru-RU" sz="2200" b="1" dirty="0">
                <a:solidFill>
                  <a:schemeClr val="bg1"/>
                </a:solidFill>
              </a:rPr>
              <a:t>В газах </a:t>
            </a:r>
            <a:r>
              <a:rPr lang="ru-RU" sz="2000" dirty="0"/>
              <a:t>средняя кинетическая энергия теплового движения молекул значительно превосходит потенциальную энергию их взаимодействия. В этом случае силы взаимодействия между молекулами весьма слабо влияют на характер их относительного движения, поскольку молекулы находятся на достаточно большом расстоянии друг от друга. По мере уменьшения температуры или при сжатии взаимодействие молекул начинает играть настолько существенную роль, что газ в конце концов переходит в конденсированное состояние - жидкость.</a:t>
            </a:r>
          </a:p>
        </p:txBody>
      </p:sp>
      <p:pic>
        <p:nvPicPr>
          <p:cNvPr id="6" name="Рисунок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860032" y="231268"/>
            <a:ext cx="3809007" cy="5234943"/>
          </a:xfrm>
          <a:prstGeom prst="rect">
            <a:avLst/>
          </a:prstGeom>
        </p:spPr>
      </p:pic>
    </p:spTree>
    <p:extLst>
      <p:ext uri="{BB962C8B-B14F-4D97-AF65-F5344CB8AC3E}">
        <p14:creationId xmlns:p14="http://schemas.microsoft.com/office/powerpoint/2010/main" xmlns="" val="233637703"/>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0800000" flipV="1">
            <a:off x="291663" y="609416"/>
            <a:ext cx="8352928" cy="1661993"/>
          </a:xfrm>
          <a:prstGeom prst="rect">
            <a:avLst/>
          </a:prstGeom>
          <a:noFill/>
        </p:spPr>
        <p:txBody>
          <a:bodyPr wrap="square" rtlCol="0">
            <a:spAutoFit/>
          </a:bodyPr>
          <a:lstStyle/>
          <a:p>
            <a:r>
              <a:rPr lang="ru-RU" sz="2200" b="1" dirty="0">
                <a:solidFill>
                  <a:schemeClr val="bg1"/>
                </a:solidFill>
              </a:rPr>
              <a:t>В жидкости </a:t>
            </a:r>
            <a:r>
              <a:rPr lang="ru-RU" sz="2000" dirty="0"/>
              <a:t>средняя энергия взаимодействия молекул примерно равна средней энергии теплового движения. Тепловое движение нарушает связь между молекулами и приводит к перемещению их относительно друг друга внутри объёма жидкости. В связи с этим жидкость принимает форму сосуда, в который она помещена.</a:t>
            </a:r>
          </a:p>
        </p:txBody>
      </p:sp>
      <p:pic>
        <p:nvPicPr>
          <p:cNvPr id="1026" name="Picture 2" descr="C:\Documents and Settings\Светлана\Рабочий стол\Безымянныйfff.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31723" y="2420888"/>
            <a:ext cx="7272808" cy="415264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21904740"/>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260648"/>
            <a:ext cx="6059016" cy="1143000"/>
          </a:xfrm>
        </p:spPr>
        <p:txBody>
          <a:bodyPr>
            <a:prstTxWarp prst="textWave2">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omic Sans MS" pitchFamily="66" charset="0"/>
              </a:rPr>
              <a:t>ПЛАН</a:t>
            </a:r>
            <a:endParaRPr lang="ru-RU"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omic Sans MS" pitchFamily="66" charset="0"/>
            </a:endParaRPr>
          </a:p>
        </p:txBody>
      </p:sp>
      <p:sp>
        <p:nvSpPr>
          <p:cNvPr id="3" name="Объект 2"/>
          <p:cNvSpPr>
            <a:spLocks noGrp="1"/>
          </p:cNvSpPr>
          <p:nvPr>
            <p:ph idx="1"/>
          </p:nvPr>
        </p:nvSpPr>
        <p:spPr>
          <a:xfrm>
            <a:off x="0" y="1700808"/>
            <a:ext cx="9036496" cy="4824536"/>
          </a:xfrm>
        </p:spPr>
        <p:txBody>
          <a:bodyPr>
            <a:normAutofit/>
          </a:bodyPr>
          <a:lstStyle/>
          <a:p>
            <a:pPr>
              <a:buFont typeface="Wingdings" pitchFamily="2" charset="2"/>
              <a:buChar char="Ø"/>
            </a:pPr>
            <a:r>
              <a:rPr lang="ru-RU" sz="3200" i="1" dirty="0">
                <a:solidFill>
                  <a:schemeClr val="bg1"/>
                </a:solidFill>
              </a:rPr>
              <a:t>Молекулярная кинетическая теория (МКТ</a:t>
            </a:r>
            <a:r>
              <a:rPr lang="ru-RU" sz="3200" i="1" dirty="0" smtClean="0">
                <a:solidFill>
                  <a:schemeClr val="bg1"/>
                </a:solidFill>
              </a:rPr>
              <a:t>)</a:t>
            </a:r>
            <a:r>
              <a:rPr lang="ru-RU" sz="3200" i="1" dirty="0">
                <a:solidFill>
                  <a:schemeClr val="bg1"/>
                </a:solidFill>
              </a:rPr>
              <a:t>.</a:t>
            </a:r>
            <a:endParaRPr lang="en-US" sz="3200" i="1" dirty="0">
              <a:solidFill>
                <a:srgbClr val="FFFF00"/>
              </a:solidFill>
            </a:endParaRPr>
          </a:p>
          <a:p>
            <a:pPr>
              <a:buFont typeface="Wingdings" pitchFamily="2" charset="2"/>
              <a:buChar char="Ø"/>
            </a:pPr>
            <a:r>
              <a:rPr lang="ru-RU" sz="3200" i="1" dirty="0" smtClean="0">
                <a:solidFill>
                  <a:schemeClr val="bg1"/>
                </a:solidFill>
              </a:rPr>
              <a:t>Агрегатные состояния.</a:t>
            </a:r>
          </a:p>
          <a:p>
            <a:pPr>
              <a:buFont typeface="Wingdings" pitchFamily="2" charset="2"/>
              <a:buChar char="Ø"/>
            </a:pPr>
            <a:r>
              <a:rPr lang="ru-RU" sz="3200" i="1" dirty="0" smtClean="0">
                <a:solidFill>
                  <a:schemeClr val="bg1"/>
                </a:solidFill>
              </a:rPr>
              <a:t>Основное уравнение кинетической теории газа.</a:t>
            </a:r>
          </a:p>
          <a:p>
            <a:pPr>
              <a:buFont typeface="Wingdings" pitchFamily="2" charset="2"/>
              <a:buChar char="Ø"/>
            </a:pPr>
            <a:r>
              <a:rPr lang="ru-RU" sz="3200" i="1" dirty="0" smtClean="0">
                <a:solidFill>
                  <a:schemeClr val="bg1"/>
                </a:solidFill>
              </a:rPr>
              <a:t>Идеальный газ.</a:t>
            </a:r>
          </a:p>
          <a:p>
            <a:pPr>
              <a:buFont typeface="Wingdings" pitchFamily="2" charset="2"/>
              <a:buChar char="Ø"/>
            </a:pPr>
            <a:r>
              <a:rPr lang="ru-RU" sz="3200" i="1" dirty="0" smtClean="0">
                <a:solidFill>
                  <a:schemeClr val="bg1"/>
                </a:solidFill>
              </a:rPr>
              <a:t>Основные формулы.</a:t>
            </a:r>
          </a:p>
          <a:p>
            <a:pPr>
              <a:buFont typeface="Wingdings" pitchFamily="2" charset="2"/>
              <a:buChar char="Ø"/>
            </a:pPr>
            <a:r>
              <a:rPr lang="ru-RU" sz="3200" i="1" dirty="0" smtClean="0">
                <a:solidFill>
                  <a:schemeClr val="bg1"/>
                </a:solidFill>
              </a:rPr>
              <a:t>Газовые законы.</a:t>
            </a:r>
          </a:p>
          <a:p>
            <a:pPr>
              <a:buFont typeface="Wingdings" pitchFamily="2" charset="2"/>
              <a:buChar char="Ø"/>
            </a:pPr>
            <a:r>
              <a:rPr lang="ru-RU" sz="3200" i="1" dirty="0" smtClean="0">
                <a:solidFill>
                  <a:schemeClr val="bg1"/>
                </a:solidFill>
              </a:rPr>
              <a:t>Тепловые явления.</a:t>
            </a:r>
          </a:p>
          <a:p>
            <a:pPr>
              <a:buFont typeface="Wingdings" pitchFamily="2" charset="2"/>
              <a:buChar char="Ø"/>
            </a:pPr>
            <a:r>
              <a:rPr lang="ru-RU" sz="3200" i="1" dirty="0" smtClean="0">
                <a:solidFill>
                  <a:schemeClr val="bg1"/>
                </a:solidFill>
              </a:rPr>
              <a:t>Проверка знаний. Кроссворд.</a:t>
            </a:r>
          </a:p>
          <a:p>
            <a:pPr>
              <a:buFont typeface="Wingdings" pitchFamily="2" charset="2"/>
              <a:buChar char="Ø"/>
            </a:pPr>
            <a:endParaRPr lang="ru-RU" dirty="0">
              <a:solidFill>
                <a:schemeClr val="bg1"/>
              </a:solidFill>
            </a:endParaRPr>
          </a:p>
        </p:txBody>
      </p:sp>
    </p:spTree>
    <p:extLst>
      <p:ext uri="{BB962C8B-B14F-4D97-AF65-F5344CB8AC3E}">
        <p14:creationId xmlns:p14="http://schemas.microsoft.com/office/powerpoint/2010/main" xmlns="" val="3126013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53" presetClass="entr" presetSubtype="16"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par>
                          <p:cTn id="17" fill="hold">
                            <p:stCondLst>
                              <p:cond delay="2500"/>
                            </p:stCondLst>
                            <p:childTnLst>
                              <p:par>
                                <p:cTn id="18" presetID="53" presetClass="entr" presetSubtype="16" fill="hold" grpId="0" nodeType="after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2" dur="500"/>
                                        <p:tgtEl>
                                          <p:spTgt spid="3">
                                            <p:txEl>
                                              <p:pRg st="1" end="1"/>
                                            </p:txEl>
                                          </p:spTgt>
                                        </p:tgtEl>
                                      </p:cBhvr>
                                    </p:animEffect>
                                  </p:childTnLst>
                                </p:cTn>
                              </p:par>
                            </p:childTnLst>
                          </p:cTn>
                        </p:par>
                        <p:par>
                          <p:cTn id="23" fill="hold">
                            <p:stCondLst>
                              <p:cond delay="3000"/>
                            </p:stCondLst>
                            <p:childTnLst>
                              <p:par>
                                <p:cTn id="24" presetID="53" presetClass="entr" presetSubtype="16" fill="hold" grpId="0" nodeType="after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3">
                                            <p:txEl>
                                              <p:pRg st="2" end="2"/>
                                            </p:txEl>
                                          </p:spTgt>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4" dur="500"/>
                                        <p:tgtEl>
                                          <p:spTgt spid="3">
                                            <p:txEl>
                                              <p:pRg st="3" end="3"/>
                                            </p:txEl>
                                          </p:spTgt>
                                        </p:tgtEl>
                                      </p:cBhvr>
                                    </p:animEffect>
                                  </p:childTnLst>
                                </p:cTn>
                              </p:par>
                            </p:childTnLst>
                          </p:cTn>
                        </p:par>
                        <p:par>
                          <p:cTn id="35" fill="hold">
                            <p:stCondLst>
                              <p:cond delay="4000"/>
                            </p:stCondLst>
                            <p:childTnLst>
                              <p:par>
                                <p:cTn id="36" presetID="53" presetClass="entr" presetSubtype="16" fill="hold" grpId="0" nodeType="after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p:cTn id="3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0" dur="500"/>
                                        <p:tgtEl>
                                          <p:spTgt spid="3">
                                            <p:txEl>
                                              <p:pRg st="4" end="4"/>
                                            </p:txEl>
                                          </p:spTgt>
                                        </p:tgtEl>
                                      </p:cBhvr>
                                    </p:animEffect>
                                  </p:childTnLst>
                                </p:cTn>
                              </p:par>
                            </p:childTnLst>
                          </p:cTn>
                        </p:par>
                        <p:par>
                          <p:cTn id="41" fill="hold">
                            <p:stCondLst>
                              <p:cond delay="4500"/>
                            </p:stCondLst>
                            <p:childTnLst>
                              <p:par>
                                <p:cTn id="42" presetID="53" presetClass="entr" presetSubtype="16" fill="hold" grpId="0" nodeType="after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p:cTn id="4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6" dur="500"/>
                                        <p:tgtEl>
                                          <p:spTgt spid="3">
                                            <p:txEl>
                                              <p:pRg st="5" end="5"/>
                                            </p:txEl>
                                          </p:spTgt>
                                        </p:tgtEl>
                                      </p:cBhvr>
                                    </p:animEffect>
                                  </p:childTnLst>
                                </p:cTn>
                              </p:par>
                            </p:childTnLst>
                          </p:cTn>
                        </p:par>
                        <p:par>
                          <p:cTn id="47" fill="hold">
                            <p:stCondLst>
                              <p:cond delay="5000"/>
                            </p:stCondLst>
                            <p:childTnLst>
                              <p:par>
                                <p:cTn id="48" presetID="53" presetClass="entr" presetSubtype="16" fill="hold" grpId="0" nodeType="after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 calcmode="lin" valueType="num">
                                      <p:cBhvr>
                                        <p:cTn id="50"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1"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2" dur="500"/>
                                        <p:tgtEl>
                                          <p:spTgt spid="3">
                                            <p:txEl>
                                              <p:pRg st="6" end="6"/>
                                            </p:txEl>
                                          </p:spTgt>
                                        </p:tgtEl>
                                      </p:cBhvr>
                                    </p:animEffect>
                                  </p:childTnLst>
                                </p:cTn>
                              </p:par>
                            </p:childTnLst>
                          </p:cTn>
                        </p:par>
                        <p:par>
                          <p:cTn id="53" fill="hold">
                            <p:stCondLst>
                              <p:cond delay="5500"/>
                            </p:stCondLst>
                            <p:childTnLst>
                              <p:par>
                                <p:cTn id="54" presetID="53" presetClass="entr" presetSubtype="16" fill="hold" grpId="0" nodeType="after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5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260648"/>
            <a:ext cx="5256584" cy="6309420"/>
          </a:xfrm>
          <a:prstGeom prst="rect">
            <a:avLst/>
          </a:prstGeom>
          <a:noFill/>
        </p:spPr>
        <p:txBody>
          <a:bodyPr wrap="square" rtlCol="0">
            <a:spAutoFit/>
          </a:bodyPr>
          <a:lstStyle/>
          <a:p>
            <a:r>
              <a:rPr lang="ru-RU" sz="2200" b="1" dirty="0">
                <a:solidFill>
                  <a:schemeClr val="bg1"/>
                </a:solidFill>
              </a:rPr>
              <a:t>Под твердыми </a:t>
            </a:r>
            <a:r>
              <a:rPr lang="ru-RU" sz="2000" dirty="0"/>
              <a:t>телами обычно подразумеваются кристаллы, характерной особенностью которых является регулярное расположение в них атомов или ионов. О совокупности точек, в которых расположены атомные ядра, говорят как о кристаллической решетке, а сами эти точки называют узлами </a:t>
            </a:r>
            <a:r>
              <a:rPr lang="ru-RU" sz="2000" dirty="0" smtClean="0"/>
              <a:t>решетки.</a:t>
            </a:r>
          </a:p>
          <a:p>
            <a:endParaRPr lang="ru-RU" sz="2000" dirty="0" smtClean="0"/>
          </a:p>
          <a:p>
            <a:r>
              <a:rPr lang="ru-RU" sz="2200" b="1" dirty="0" smtClean="0">
                <a:solidFill>
                  <a:schemeClr val="bg1"/>
                </a:solidFill>
              </a:rPr>
              <a:t>Тепловое </a:t>
            </a:r>
            <a:r>
              <a:rPr lang="ru-RU" sz="2200" b="1" dirty="0">
                <a:solidFill>
                  <a:schemeClr val="bg1"/>
                </a:solidFill>
              </a:rPr>
              <a:t>движение </a:t>
            </a:r>
            <a:r>
              <a:rPr lang="ru-RU" sz="2000" dirty="0"/>
              <a:t>атомов или ионов кристалла носит в основном колебательный характер. Однако, поскольку в кристалле кинетическая энергия колебательного движения атомов значительно меньше абсолютного значения потенциальной энергии их взаимодействия, то тепловое движение не может разрушить связь между атомами. Поэтому твердое тело, в отличие от жидкости, сохраняет свою форму и обладает большой механической прочностью.</a:t>
            </a:r>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652120" y="535873"/>
            <a:ext cx="3240360" cy="5389637"/>
          </a:xfrm>
          <a:prstGeom prst="rect">
            <a:avLst/>
          </a:prstGeom>
        </p:spPr>
      </p:pic>
    </p:spTree>
    <p:extLst>
      <p:ext uri="{BB962C8B-B14F-4D97-AF65-F5344CB8AC3E}">
        <p14:creationId xmlns:p14="http://schemas.microsoft.com/office/powerpoint/2010/main" xmlns="" val="3899620992"/>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548680"/>
            <a:ext cx="4788024" cy="5184576"/>
          </a:xfrm>
        </p:spPr>
        <p:txBody>
          <a:bodyPr>
            <a:normAutofit/>
          </a:bodyPr>
          <a:lstStyle/>
          <a:p>
            <a:pPr marL="137160" indent="0">
              <a:buNone/>
            </a:pPr>
            <a:r>
              <a:rPr lang="ru-RU" sz="2100" dirty="0"/>
              <a:t>Кроме кристаллических тел существуют </a:t>
            </a:r>
            <a:r>
              <a:rPr lang="ru-RU" sz="2200" b="1" dirty="0" smtClean="0">
                <a:solidFill>
                  <a:schemeClr val="bg1"/>
                </a:solidFill>
              </a:rPr>
              <a:t>аморфные тела</a:t>
            </a:r>
            <a:r>
              <a:rPr lang="ru-RU" sz="2000" dirty="0" smtClean="0">
                <a:solidFill>
                  <a:schemeClr val="bg1"/>
                </a:solidFill>
              </a:rPr>
              <a:t>. </a:t>
            </a:r>
          </a:p>
          <a:p>
            <a:pPr marL="137160" indent="0">
              <a:buNone/>
            </a:pPr>
            <a:r>
              <a:rPr lang="ru-RU" sz="2100" dirty="0" smtClean="0"/>
              <a:t>Они, хотя и рассматриваются обычно как твердые, представляют собой переохлажденные жидкости. Если рассматривать некоторый атом аморфного тела как центральный, то ближайшие к нему атомы будут располагаться в определенном порядке, но по мере удаления от "центрального" атома этот порядок нарушается и расположение атомов становится случайным. К аморфным телам относятся стекло, пластмассы и т.д.</a:t>
            </a:r>
            <a:endParaRPr lang="ru-RU" sz="21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932040" y="692696"/>
            <a:ext cx="3976836" cy="4374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Прямоугольник 1"/>
          <p:cNvSpPr/>
          <p:nvPr/>
        </p:nvSpPr>
        <p:spPr>
          <a:xfrm>
            <a:off x="755576" y="5694206"/>
            <a:ext cx="7704856" cy="923330"/>
          </a:xfrm>
          <a:prstGeom prst="rect">
            <a:avLst/>
          </a:prstGeom>
        </p:spPr>
        <p:txBody>
          <a:bodyPr wrap="square">
            <a:spAutoFit/>
          </a:bodyPr>
          <a:lstStyle/>
          <a:p>
            <a:pPr marL="137160" indent="0">
              <a:buNone/>
            </a:pPr>
            <a:r>
              <a:rPr lang="en-US" dirty="0">
                <a:solidFill>
                  <a:schemeClr val="bg1"/>
                </a:solidFill>
              </a:rPr>
              <a:t>(</a:t>
            </a:r>
            <a:r>
              <a:rPr lang="ru-RU" dirty="0">
                <a:solidFill>
                  <a:schemeClr val="bg1"/>
                </a:solidFill>
              </a:rPr>
              <a:t>Аморфность – </a:t>
            </a:r>
            <a:r>
              <a:rPr lang="ru-RU" dirty="0" smtClean="0">
                <a:solidFill>
                  <a:schemeClr val="bg1"/>
                </a:solidFill>
              </a:rPr>
              <a:t> </a:t>
            </a:r>
            <a:r>
              <a:rPr lang="ru-RU" dirty="0" smtClean="0"/>
              <a:t>( </a:t>
            </a:r>
            <a:r>
              <a:rPr lang="ru-RU" dirty="0"/>
              <a:t>от греч. – бесформенность) </a:t>
            </a:r>
            <a:r>
              <a:rPr lang="ru-RU" dirty="0">
                <a:solidFill>
                  <a:schemeClr val="bg1"/>
                </a:solidFill>
              </a:rPr>
              <a:t>– </a:t>
            </a:r>
            <a:r>
              <a:rPr lang="ru-RU" dirty="0" smtClean="0">
                <a:solidFill>
                  <a:schemeClr val="bg1"/>
                </a:solidFill>
              </a:rPr>
              <a:t> термин</a:t>
            </a:r>
            <a:r>
              <a:rPr lang="ru-RU" dirty="0">
                <a:solidFill>
                  <a:schemeClr val="bg1"/>
                </a:solidFill>
              </a:rPr>
              <a:t>, характеризующий особое состояние вещества, когда в строении его отсутствует всякая правильность.)</a:t>
            </a:r>
          </a:p>
        </p:txBody>
      </p:sp>
    </p:spTree>
    <p:extLst>
      <p:ext uri="{BB962C8B-B14F-4D97-AF65-F5344CB8AC3E}">
        <p14:creationId xmlns:p14="http://schemas.microsoft.com/office/powerpoint/2010/main" xmlns="" val="602754122"/>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0064" y="332656"/>
            <a:ext cx="5328591" cy="6124754"/>
          </a:xfrm>
          <a:prstGeom prst="rect">
            <a:avLst/>
          </a:prstGeom>
          <a:noFill/>
        </p:spPr>
        <p:txBody>
          <a:bodyPr wrap="square" rtlCol="0">
            <a:spAutoFit/>
          </a:bodyPr>
          <a:lstStyle/>
          <a:p>
            <a:r>
              <a:rPr lang="ru-RU" sz="2800" dirty="0"/>
              <a:t>Переход из одного агрегатного состояния в другое (при постоянном давлении) происходит при строго определённой температуре и всегда связан с выделением или поглощением некоторого количества тепла. Переход вещества из одного состояния в другое происходит не мгновенно, а в течении некоторого времени, когда два состояния вещества существуют одновременно в тепловом равновесии</a:t>
            </a:r>
            <a:r>
              <a:rPr lang="ru-RU" sz="2800" dirty="0" smtClean="0"/>
              <a:t>.</a:t>
            </a:r>
            <a:endParaRPr lang="ru-RU"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691352" y="188094"/>
            <a:ext cx="3120380" cy="59052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43745758"/>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145421" y="1124744"/>
            <a:ext cx="3603043" cy="5170646"/>
          </a:xfrm>
          <a:prstGeom prst="rect">
            <a:avLst/>
          </a:prstGeom>
        </p:spPr>
        <p:txBody>
          <a:bodyPr wrap="square">
            <a:spAutoFit/>
          </a:bodyPr>
          <a:lstStyle/>
          <a:p>
            <a:r>
              <a:rPr lang="ru-RU" sz="2200" dirty="0"/>
              <a:t>При охлаждении расплавленного твёрдого тела происходит обратный процесс, называемый </a:t>
            </a:r>
            <a:r>
              <a:rPr lang="ru-RU" sz="2200" b="1" dirty="0">
                <a:solidFill>
                  <a:schemeClr val="bg1"/>
                </a:solidFill>
              </a:rPr>
              <a:t>кристаллизацией. </a:t>
            </a:r>
            <a:r>
              <a:rPr lang="ru-RU" sz="2200" dirty="0"/>
              <a:t>Образование кристалла также происходит при постоянной температуре, равной температуре плавления. При кристаллизации жидкости выделяется такое же количество теплоты, какое поглощается при плавлении вещества той же массы.</a:t>
            </a:r>
          </a:p>
        </p:txBody>
      </p:sp>
      <p:sp>
        <p:nvSpPr>
          <p:cNvPr id="5" name="Прямоугольник 4"/>
          <p:cNvSpPr/>
          <p:nvPr/>
        </p:nvSpPr>
        <p:spPr>
          <a:xfrm>
            <a:off x="539552" y="1141268"/>
            <a:ext cx="3888432" cy="5509200"/>
          </a:xfrm>
          <a:prstGeom prst="rect">
            <a:avLst/>
          </a:prstGeom>
        </p:spPr>
        <p:txBody>
          <a:bodyPr wrap="square">
            <a:spAutoFit/>
          </a:bodyPr>
          <a:lstStyle/>
          <a:p>
            <a:r>
              <a:rPr lang="ru-RU" sz="2200" dirty="0" smtClean="0"/>
              <a:t>По </a:t>
            </a:r>
            <a:r>
              <a:rPr lang="ru-RU" sz="2200" dirty="0"/>
              <a:t>мере возрастания температуры энергия колебательного движения атомов в твёрдом теле возрастает и, наконец, наступает такой момент, когда связи между атомами начинают разрываться. При этом твердое тело переходит в жидкое состояние. Такой переход называется </a:t>
            </a:r>
            <a:r>
              <a:rPr lang="ru-RU" sz="2200" b="1" dirty="0">
                <a:solidFill>
                  <a:schemeClr val="bg1"/>
                </a:solidFill>
              </a:rPr>
              <a:t>плавлением. </a:t>
            </a:r>
            <a:r>
              <a:rPr lang="ru-RU" sz="2200" dirty="0"/>
              <a:t>При фиксированном давлении плавление происходит при строго определённой температуре.</a:t>
            </a:r>
          </a:p>
        </p:txBody>
      </p:sp>
      <p:sp>
        <p:nvSpPr>
          <p:cNvPr id="6" name="Прямоугольник 5"/>
          <p:cNvSpPr/>
          <p:nvPr/>
        </p:nvSpPr>
        <p:spPr>
          <a:xfrm>
            <a:off x="1331640" y="132084"/>
            <a:ext cx="6506662" cy="1009184"/>
          </a:xfrm>
          <a:prstGeom prst="rect">
            <a:avLst/>
          </a:prstGeom>
        </p:spPr>
        <p:txBody>
          <a:bodyPr wrap="none">
            <a:prstTxWarp prst="textWave2">
              <a:avLst/>
            </a:prstTxWarp>
            <a:spAutoFit/>
          </a:bodyPr>
          <a:lstStyle/>
          <a:p>
            <a:r>
              <a:rPr lang="ru-RU" sz="2800" b="1" dirty="0">
                <a:solidFill>
                  <a:schemeClr val="bg1"/>
                </a:solidFill>
                <a:latin typeface="Segoe Print" pitchFamily="2" charset="0"/>
              </a:rPr>
              <a:t>Плавление и кристаллизация</a:t>
            </a:r>
          </a:p>
        </p:txBody>
      </p:sp>
    </p:spTree>
    <p:extLst>
      <p:ext uri="{BB962C8B-B14F-4D97-AF65-F5344CB8AC3E}">
        <p14:creationId xmlns:p14="http://schemas.microsoft.com/office/powerpoint/2010/main" xmlns="" val="3052428894"/>
      </p:ext>
    </p:extLst>
  </p:cSld>
  <p:clrMapOvr>
    <a:masterClrMapping/>
  </p:clrMapOvr>
  <mc:AlternateContent xmlns:mc="http://schemas.openxmlformats.org/markup-compatibility/2006">
    <mc:Choice xmlns:p14="http://schemas.microsoft.com/office/powerpoint/2010/main" xmlns="" Requires="p14">
      <p:transition spd="slow" p14:dur="1600">
        <p14:prism dir="u" isInverted="1"/>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770022" y="1844824"/>
            <a:ext cx="3909772" cy="4770537"/>
          </a:xfrm>
          <a:prstGeom prst="rect">
            <a:avLst/>
          </a:prstGeom>
        </p:spPr>
        <p:txBody>
          <a:bodyPr wrap="square">
            <a:spAutoFit/>
          </a:bodyPr>
          <a:lstStyle/>
          <a:p>
            <a:r>
              <a:rPr lang="ru-RU" dirty="0"/>
              <a:t>	</a:t>
            </a:r>
          </a:p>
          <a:p>
            <a:r>
              <a:rPr lang="ru-RU" dirty="0">
                <a:solidFill>
                  <a:schemeClr val="bg1"/>
                </a:solidFill>
              </a:rPr>
              <a:t>Как в жидкостях, так и в твердых телах всегда имеется некоторое число молекул, энергия которых достаточна для преодоления притяжения к другим молекулам и которые способны оторваться от поверхности жидкости или твердого тела и перейти в окружающее их пространство. </a:t>
            </a:r>
            <a:endParaRPr lang="ru-RU" dirty="0" smtClean="0">
              <a:solidFill>
                <a:schemeClr val="bg1"/>
              </a:solidFill>
            </a:endParaRPr>
          </a:p>
          <a:p>
            <a:endParaRPr lang="ru-RU" dirty="0">
              <a:solidFill>
                <a:schemeClr val="bg1"/>
              </a:solidFill>
            </a:endParaRPr>
          </a:p>
          <a:p>
            <a:r>
              <a:rPr lang="ru-RU" dirty="0" smtClean="0">
                <a:solidFill>
                  <a:schemeClr val="bg1"/>
                </a:solidFill>
              </a:rPr>
              <a:t>Этот </a:t>
            </a:r>
            <a:r>
              <a:rPr lang="ru-RU" dirty="0">
                <a:solidFill>
                  <a:schemeClr val="bg1"/>
                </a:solidFill>
              </a:rPr>
              <a:t>процесс </a:t>
            </a:r>
            <a:r>
              <a:rPr lang="ru-RU" sz="2000" i="1" u="sng" dirty="0">
                <a:solidFill>
                  <a:schemeClr val="bg1"/>
                </a:solidFill>
              </a:rPr>
              <a:t>для жидкости </a:t>
            </a:r>
            <a:r>
              <a:rPr lang="ru-RU" dirty="0" smtClean="0">
                <a:solidFill>
                  <a:schemeClr val="bg1"/>
                </a:solidFill>
              </a:rPr>
              <a:t>называется  </a:t>
            </a:r>
            <a:r>
              <a:rPr lang="ru-RU" sz="2400" b="1" i="1" u="sng" dirty="0">
                <a:solidFill>
                  <a:schemeClr val="bg1"/>
                </a:solidFill>
              </a:rPr>
              <a:t>испарением</a:t>
            </a:r>
            <a:r>
              <a:rPr lang="ru-RU" sz="2400" b="1" i="1" dirty="0">
                <a:solidFill>
                  <a:schemeClr val="bg1"/>
                </a:solidFill>
              </a:rPr>
              <a:t> </a:t>
            </a:r>
            <a:r>
              <a:rPr lang="ru-RU" sz="2400" b="1" i="1" dirty="0" smtClean="0">
                <a:solidFill>
                  <a:schemeClr val="bg1"/>
                </a:solidFill>
              </a:rPr>
              <a:t> </a:t>
            </a:r>
          </a:p>
          <a:p>
            <a:r>
              <a:rPr lang="ru-RU" dirty="0" smtClean="0">
                <a:solidFill>
                  <a:schemeClr val="bg1"/>
                </a:solidFill>
              </a:rPr>
              <a:t>(</a:t>
            </a:r>
            <a:r>
              <a:rPr lang="ru-RU" dirty="0">
                <a:solidFill>
                  <a:schemeClr val="bg1"/>
                </a:solidFill>
              </a:rPr>
              <a:t>или парообразованием), а </a:t>
            </a:r>
            <a:r>
              <a:rPr lang="ru-RU" sz="2000" i="1" u="sng" dirty="0">
                <a:solidFill>
                  <a:schemeClr val="bg1"/>
                </a:solidFill>
              </a:rPr>
              <a:t>для твердых тел</a:t>
            </a:r>
            <a:r>
              <a:rPr lang="ru-RU" dirty="0">
                <a:solidFill>
                  <a:schemeClr val="bg1"/>
                </a:solidFill>
              </a:rPr>
              <a:t> - </a:t>
            </a:r>
            <a:r>
              <a:rPr lang="ru-RU" sz="2400" b="1" i="1" u="sng" dirty="0">
                <a:solidFill>
                  <a:schemeClr val="bg1"/>
                </a:solidFill>
              </a:rPr>
              <a:t>сублимацией</a:t>
            </a:r>
            <a:r>
              <a:rPr lang="ru-RU" dirty="0">
                <a:solidFill>
                  <a:schemeClr val="bg1"/>
                </a:solidFill>
              </a:rPr>
              <a:t> (или возгонкой).</a:t>
            </a:r>
          </a:p>
        </p:txBody>
      </p:sp>
      <p:sp>
        <p:nvSpPr>
          <p:cNvPr id="6" name="Прямоугольник 5"/>
          <p:cNvSpPr/>
          <p:nvPr/>
        </p:nvSpPr>
        <p:spPr>
          <a:xfrm>
            <a:off x="548795" y="2132856"/>
            <a:ext cx="3663165" cy="2923877"/>
          </a:xfrm>
          <a:prstGeom prst="rect">
            <a:avLst/>
          </a:prstGeom>
        </p:spPr>
        <p:txBody>
          <a:bodyPr wrap="square">
            <a:spAutoFit/>
          </a:bodyPr>
          <a:lstStyle/>
          <a:p>
            <a:r>
              <a:rPr lang="ru-RU" sz="2000" dirty="0">
                <a:solidFill>
                  <a:schemeClr val="bg1"/>
                </a:solidFill>
              </a:rPr>
              <a:t>В результате хаотического движения над поверхностью жидкости молекула пара, попадая в сферу действия молекулярных сил, вновь возвращается в жидкость</a:t>
            </a:r>
            <a:r>
              <a:rPr lang="ru-RU" sz="2000" dirty="0" smtClean="0">
                <a:solidFill>
                  <a:schemeClr val="bg1"/>
                </a:solidFill>
              </a:rPr>
              <a:t>.</a:t>
            </a:r>
          </a:p>
          <a:p>
            <a:endParaRPr lang="ru-RU" sz="2000" dirty="0">
              <a:solidFill>
                <a:schemeClr val="bg1"/>
              </a:solidFill>
            </a:endParaRPr>
          </a:p>
          <a:p>
            <a:r>
              <a:rPr lang="ru-RU" sz="2000" dirty="0" smtClean="0">
                <a:solidFill>
                  <a:schemeClr val="bg1"/>
                </a:solidFill>
              </a:rPr>
              <a:t>Этот </a:t>
            </a:r>
            <a:r>
              <a:rPr lang="ru-RU" sz="2000" dirty="0">
                <a:solidFill>
                  <a:schemeClr val="bg1"/>
                </a:solidFill>
              </a:rPr>
              <a:t>процесс называется </a:t>
            </a:r>
            <a:r>
              <a:rPr lang="ru-RU" sz="2400" b="1" i="1" u="sng" dirty="0">
                <a:solidFill>
                  <a:schemeClr val="bg1"/>
                </a:solidFill>
              </a:rPr>
              <a:t>конденсацией.</a:t>
            </a:r>
          </a:p>
        </p:txBody>
      </p:sp>
      <p:sp>
        <p:nvSpPr>
          <p:cNvPr id="2" name="Прямоугольник 1"/>
          <p:cNvSpPr/>
          <p:nvPr/>
        </p:nvSpPr>
        <p:spPr>
          <a:xfrm>
            <a:off x="1727684" y="235390"/>
            <a:ext cx="6084676" cy="1099284"/>
          </a:xfrm>
          <a:prstGeom prst="rect">
            <a:avLst/>
          </a:prstGeom>
        </p:spPr>
        <p:txBody>
          <a:bodyPr wrap="none">
            <a:prstTxWarp prst="textDoubleWave1">
              <a:avLst/>
            </a:prstTxWarp>
            <a:spAutoFit/>
          </a:bodyPr>
          <a:lstStyle/>
          <a:p>
            <a:r>
              <a:rPr lang="ru-RU" sz="2800" b="1" i="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reflection blurRad="6350" stA="60000" endA="900" endPos="60000" dist="60007" dir="5400000" sy="-100000" algn="bl" rotWithShape="0"/>
                </a:effectLst>
                <a:latin typeface="Comic Sans MS" pitchFamily="66" charset="0"/>
              </a:rPr>
              <a:t>Испарение и конденсация.</a:t>
            </a:r>
          </a:p>
        </p:txBody>
      </p:sp>
    </p:spTree>
    <p:extLst>
      <p:ext uri="{BB962C8B-B14F-4D97-AF65-F5344CB8AC3E}">
        <p14:creationId xmlns:p14="http://schemas.microsoft.com/office/powerpoint/2010/main" xmlns="" val="3335786817"/>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836712"/>
            <a:ext cx="7919999" cy="4946486"/>
          </a:xfrm>
          <a:prstGeom prst="rect">
            <a:avLst/>
          </a:prstGeom>
        </p:spPr>
        <p:txBody>
          <a:bodyPr wrap="none">
            <a:prstTxWarp prst="textWave4">
              <a:avLst/>
            </a:prstTxWarp>
            <a:spAutoFit/>
          </a:bodyPr>
          <a:lstStyle/>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60007" dist="310007" dir="7680000" sy="30000" kx="1300200" algn="ctr" rotWithShape="0">
                    <a:prstClr val="black">
                      <a:alpha val="32000"/>
                    </a:prstClr>
                  </a:outerShdw>
                </a:effectLst>
                <a:latin typeface="Segoe Print" pitchFamily="2" charset="0"/>
              </a:rPr>
              <a:t>А теперь </a:t>
            </a:r>
          </a:p>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60007" dist="310007" dir="7680000" sy="30000" kx="1300200" algn="ctr" rotWithShape="0">
                    <a:prstClr val="black">
                      <a:alpha val="32000"/>
                    </a:prstClr>
                  </a:outerShdw>
                </a:effectLst>
                <a:latin typeface="Segoe Print" pitchFamily="2" charset="0"/>
              </a:rPr>
              <a:t>мы проверим </a:t>
            </a:r>
          </a:p>
          <a:p>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60007" dist="310007" dir="7680000" sy="30000" kx="1300200" algn="ctr" rotWithShape="0">
                    <a:prstClr val="black">
                      <a:alpha val="32000"/>
                    </a:prstClr>
                  </a:outerShdw>
                </a:effectLst>
                <a:latin typeface="Segoe Print" pitchFamily="2" charset="0"/>
              </a:rPr>
              <a:t>ваши знания :)</a:t>
            </a:r>
            <a:endParaRPr lang="ru-R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60007" dist="310007" dir="7680000" sy="30000" kx="1300200" algn="ctr" rotWithShape="0">
                  <a:prstClr val="black">
                    <a:alpha val="32000"/>
                  </a:prstClr>
                </a:outerShdw>
              </a:effectLst>
              <a:latin typeface="Segoe Print" pitchFamily="2" charset="0"/>
            </a:endParaRPr>
          </a:p>
        </p:txBody>
      </p:sp>
    </p:spTree>
    <p:extLst>
      <p:ext uri="{BB962C8B-B14F-4D97-AF65-F5344CB8AC3E}">
        <p14:creationId xmlns:p14="http://schemas.microsoft.com/office/powerpoint/2010/main" xmlns="" val="3983066132"/>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xmlns="" val="2560114964"/>
              </p:ext>
            </p:extLst>
          </p:nvPr>
        </p:nvGraphicFramePr>
        <p:xfrm>
          <a:off x="1043608" y="764704"/>
          <a:ext cx="6929440" cy="4956173"/>
        </p:xfrm>
        <a:graphic>
          <a:graphicData uri="http://schemas.openxmlformats.org/drawingml/2006/table">
            <a:tbl>
              <a:tblPr/>
              <a:tblGrid>
                <a:gridCol w="357463"/>
                <a:gridCol w="357463"/>
                <a:gridCol w="384848"/>
                <a:gridCol w="410792"/>
                <a:gridCol w="357463"/>
                <a:gridCol w="357463"/>
                <a:gridCol w="357463"/>
                <a:gridCol w="357463"/>
                <a:gridCol w="384129"/>
                <a:gridCol w="410792"/>
                <a:gridCol w="410792"/>
                <a:gridCol w="357463"/>
                <a:gridCol w="357463"/>
                <a:gridCol w="357463"/>
                <a:gridCol w="357463"/>
                <a:gridCol w="304853"/>
                <a:gridCol w="355301"/>
                <a:gridCol w="360345"/>
                <a:gridCol w="332958"/>
              </a:tblGrid>
              <a:tr h="228638">
                <a:tc>
                  <a:txBody>
                    <a:bodyPr/>
                    <a:lstStyle/>
                    <a:p>
                      <a:pPr algn="just">
                        <a:spcAft>
                          <a:spcPts val="0"/>
                        </a:spcAft>
                      </a:pPr>
                      <a:endParaRPr lang="ru-RU" sz="600" dirty="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r>
              <a:tr h="198342">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r>
              <a:tr h="194554">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r>
              <a:tr h="197394">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r>
                        <a:rPr lang="ru-RU" sz="900" b="1" dirty="0">
                          <a:solidFill>
                            <a:srgbClr val="000000"/>
                          </a:solidFill>
                          <a:latin typeface="Times New Roman"/>
                          <a:ea typeface="Times New Roman"/>
                        </a:rPr>
                        <a:t>8</a:t>
                      </a: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r>
              <a:tr h="193135">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318104">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ru-RU" sz="900" b="1">
                          <a:solidFill>
                            <a:srgbClr val="000000"/>
                          </a:solidFill>
                          <a:latin typeface="Times New Roman"/>
                          <a:ea typeface="Times New Roman"/>
                        </a:rPr>
                        <a:t>11</a:t>
                      </a: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r>
              <a:tr h="318104">
                <a:tc>
                  <a:txBody>
                    <a:bodyPr/>
                    <a:lstStyle/>
                    <a:p>
                      <a:pPr algn="just">
                        <a:spcAft>
                          <a:spcPts val="0"/>
                        </a:spcAft>
                      </a:pPr>
                      <a:endParaRPr lang="ru-RU" sz="600" dirty="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318104">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r>
              <a:tr h="318104">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dirty="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r>
              <a:tr h="194554">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r>
              <a:tr h="318104">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ru-RU" sz="900" b="1">
                          <a:solidFill>
                            <a:srgbClr val="000000"/>
                          </a:solidFill>
                          <a:latin typeface="Times New Roman"/>
                          <a:ea typeface="Times New Roman"/>
                        </a:rPr>
                        <a:t>17</a:t>
                      </a: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endParaRPr lang="ru-RU" sz="600" dirty="0">
                        <a:solidFill>
                          <a:schemeClr val="accent6"/>
                        </a:solidFill>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a:spcAft>
                          <a:spcPts val="0"/>
                        </a:spcAft>
                      </a:pPr>
                      <a:endParaRPr lang="ru-RU" sz="600" dirty="0">
                        <a:solidFill>
                          <a:schemeClr val="accent6"/>
                        </a:solidFill>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a:spcAft>
                          <a:spcPts val="0"/>
                        </a:spcAft>
                      </a:pPr>
                      <a:endParaRPr lang="ru-RU" sz="600" dirty="0">
                        <a:solidFill>
                          <a:schemeClr val="accent6"/>
                        </a:solidFill>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a:spcAft>
                          <a:spcPts val="0"/>
                        </a:spcAft>
                      </a:pPr>
                      <a:endParaRPr lang="ru-RU" sz="600" dirty="0">
                        <a:solidFill>
                          <a:schemeClr val="accent6"/>
                        </a:solidFill>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a:spcAft>
                          <a:spcPts val="0"/>
                        </a:spcAft>
                      </a:pPr>
                      <a:endParaRPr lang="ru-RU" sz="600" dirty="0">
                        <a:solidFill>
                          <a:schemeClr val="accent6"/>
                        </a:solidFill>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a:spcAft>
                          <a:spcPts val="0"/>
                        </a:spcAft>
                      </a:pPr>
                      <a:endParaRPr lang="ru-RU" sz="600" dirty="0">
                        <a:solidFill>
                          <a:schemeClr val="accent6"/>
                        </a:solidFill>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a:spcAft>
                          <a:spcPts val="0"/>
                        </a:spcAft>
                      </a:pPr>
                      <a:endParaRPr lang="ru-RU" sz="600" dirty="0">
                        <a:solidFill>
                          <a:schemeClr val="accent6"/>
                        </a:solidFill>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a:spcAft>
                          <a:spcPts val="0"/>
                        </a:spcAft>
                      </a:pPr>
                      <a:r>
                        <a:rPr lang="ru-RU" sz="900" b="1" dirty="0">
                          <a:solidFill>
                            <a:schemeClr val="accent6"/>
                          </a:solidFill>
                          <a:latin typeface="Times New Roman"/>
                          <a:ea typeface="Times New Roman"/>
                        </a:rPr>
                        <a:t>19</a:t>
                      </a:r>
                      <a:endParaRPr lang="ru-RU" sz="600" dirty="0">
                        <a:solidFill>
                          <a:schemeClr val="accent6"/>
                        </a:solidFill>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r>
              <a:tr h="200235">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r>
              <a:tr h="318104">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ru-RU" sz="900" b="1">
                          <a:solidFill>
                            <a:srgbClr val="000000"/>
                          </a:solidFill>
                          <a:latin typeface="Times New Roman"/>
                          <a:ea typeface="Times New Roman"/>
                        </a:rPr>
                        <a:t>20</a:t>
                      </a: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r>
              <a:tr h="171833">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r>
              <a:tr h="318104">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r>
              <a:tr h="318104">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318104">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r>
              <a:tr h="196448">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r>
              <a:tr h="318104">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dirty="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endParaRPr lang="ru-RU" sz="600">
                        <a:latin typeface="Times New Roman"/>
                        <a:ea typeface="Times New Roman"/>
                      </a:endParaRPr>
                    </a:p>
                  </a:txBody>
                  <a:tcPr marL="41921" marR="41921"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a:noFill/>
                    </a:lnL>
                    <a:lnR>
                      <a:noFill/>
                    </a:lnR>
                    <a:lnT>
                      <a:noFill/>
                    </a:lnT>
                    <a:lnB>
                      <a:noFill/>
                    </a:lnB>
                  </a:tcPr>
                </a:tc>
                <a:tc>
                  <a:txBody>
                    <a:bodyPr/>
                    <a:lstStyle/>
                    <a:p>
                      <a:pPr algn="just">
                        <a:spcAft>
                          <a:spcPts val="0"/>
                        </a:spcAft>
                      </a:pPr>
                      <a:endParaRPr lang="ru-RU" sz="600" dirty="0">
                        <a:latin typeface="Times New Roman"/>
                        <a:ea typeface="Times New Roman"/>
                      </a:endParaRPr>
                    </a:p>
                  </a:txBody>
                  <a:tcPr marL="41921" marR="41921" marT="0" marB="0">
                    <a:lnL>
                      <a:noFill/>
                    </a:lnL>
                    <a:lnR>
                      <a:noFill/>
                    </a:lnR>
                    <a:lnT>
                      <a:noFill/>
                    </a:lnT>
                    <a:lnB>
                      <a:noFill/>
                    </a:lnB>
                  </a:tcPr>
                </a:tc>
              </a:tr>
            </a:tbl>
          </a:graphicData>
        </a:graphic>
      </p:graphicFrame>
      <p:sp>
        <p:nvSpPr>
          <p:cNvPr id="7" name="Прямоугольник 6"/>
          <p:cNvSpPr/>
          <p:nvPr/>
        </p:nvSpPr>
        <p:spPr>
          <a:xfrm rot="20798343">
            <a:off x="1164141" y="1241652"/>
            <a:ext cx="6984776" cy="3107734"/>
          </a:xfrm>
          <a:prstGeom prst="rect">
            <a:avLst/>
          </a:prstGeom>
        </p:spPr>
        <p:txBody>
          <a:bodyPr wrap="none">
            <a:prstTxWarp prst="textWave2">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rPr>
              <a:t>Кроссворд</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endParaRPr>
          </a:p>
        </p:txBody>
      </p:sp>
      <p:sp>
        <p:nvSpPr>
          <p:cNvPr id="2" name="Прямоугольник 1"/>
          <p:cNvSpPr/>
          <p:nvPr/>
        </p:nvSpPr>
        <p:spPr>
          <a:xfrm>
            <a:off x="5436096" y="4152999"/>
            <a:ext cx="2573140" cy="500137"/>
          </a:xfrm>
          <a:prstGeom prst="rect">
            <a:avLst/>
          </a:prstGeom>
        </p:spPr>
        <p:txBody>
          <a:bodyPr wrap="none">
            <a:spAutoFit/>
          </a:bodyPr>
          <a:lstStyle/>
          <a:p>
            <a:r>
              <a:rPr lang="ru-RU" sz="2650" b="1" i="1" dirty="0" smtClean="0">
                <a:ln w="1905"/>
                <a:effectLst>
                  <a:innerShdw blurRad="69850" dist="43180" dir="5400000">
                    <a:srgbClr val="000000">
                      <a:alpha val="65000"/>
                    </a:srgbClr>
                  </a:innerShdw>
                </a:effectLst>
                <a:latin typeface="Comic Sans MS" pitchFamily="66" charset="0"/>
              </a:rPr>
              <a:t>Молекулярная</a:t>
            </a:r>
            <a:endParaRPr lang="en-US" sz="2650" b="1" i="1" dirty="0" smtClean="0">
              <a:ln w="1905"/>
              <a:effectLst>
                <a:innerShdw blurRad="69850" dist="43180" dir="5400000">
                  <a:srgbClr val="000000">
                    <a:alpha val="65000"/>
                  </a:srgbClr>
                </a:innerShdw>
              </a:effectLst>
              <a:latin typeface="Comic Sans MS" pitchFamily="66" charset="0"/>
            </a:endParaRPr>
          </a:p>
        </p:txBody>
      </p:sp>
      <p:sp>
        <p:nvSpPr>
          <p:cNvPr id="3" name="Прямоугольник 2"/>
          <p:cNvSpPr/>
          <p:nvPr/>
        </p:nvSpPr>
        <p:spPr>
          <a:xfrm>
            <a:off x="5508104" y="4716433"/>
            <a:ext cx="1982810" cy="584775"/>
          </a:xfrm>
          <a:prstGeom prst="rect">
            <a:avLst/>
          </a:prstGeom>
        </p:spPr>
        <p:txBody>
          <a:bodyPr wrap="square">
            <a:spAutoFit/>
          </a:bodyPr>
          <a:lstStyle/>
          <a:p>
            <a:r>
              <a:rPr lang="ru-RU" sz="3200" b="1" i="1" dirty="0">
                <a:ln w="1905"/>
                <a:effectLst>
                  <a:innerShdw blurRad="69850" dist="43180" dir="5400000">
                    <a:srgbClr val="000000">
                      <a:alpha val="65000"/>
                    </a:srgbClr>
                  </a:innerShdw>
                </a:effectLst>
                <a:latin typeface="Comic Sans MS" pitchFamily="66" charset="0"/>
              </a:rPr>
              <a:t>физика</a:t>
            </a:r>
            <a:endParaRPr lang="en-US" sz="3200" b="1" i="1" dirty="0">
              <a:ln w="1905"/>
              <a:effectLst>
                <a:innerShdw blurRad="69850" dist="43180" dir="5400000">
                  <a:srgbClr val="000000">
                    <a:alpha val="65000"/>
                  </a:srgbClr>
                </a:innerShdw>
              </a:effectLst>
              <a:latin typeface="Comic Sans MS" pitchFamily="66" charset="0"/>
            </a:endParaRPr>
          </a:p>
        </p:txBody>
      </p:sp>
    </p:spTree>
    <p:extLst>
      <p:ext uri="{BB962C8B-B14F-4D97-AF65-F5344CB8AC3E}">
        <p14:creationId xmlns:p14="http://schemas.microsoft.com/office/powerpoint/2010/main" xmlns="" val="2000602008"/>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95140" y="1749584"/>
            <a:ext cx="6561236" cy="2831544"/>
          </a:xfrm>
          <a:prstGeom prst="rect">
            <a:avLst/>
          </a:prstGeom>
        </p:spPr>
        <p:txBody>
          <a:bodyPr wrap="square">
            <a:spAutoFit/>
          </a:bodyPr>
          <a:lstStyle/>
          <a:p>
            <a:pPr marL="342900" indent="-342900"/>
            <a:endParaRPr lang="ru-RU" sz="2800" b="1" i="1" dirty="0" smtClean="0">
              <a:ln w="1905"/>
              <a:solidFill>
                <a:schemeClr val="bg1"/>
              </a:solidFill>
              <a:effectLst>
                <a:innerShdw blurRad="69850" dist="43180" dir="5400000">
                  <a:srgbClr val="000000">
                    <a:alpha val="65000"/>
                  </a:srgbClr>
                </a:innerShdw>
              </a:effectLst>
            </a:endParaRPr>
          </a:p>
          <a:p>
            <a:r>
              <a:rPr lang="ru-RU" sz="4400" b="1" i="1" dirty="0" smtClean="0">
                <a:ln w="1905"/>
                <a:solidFill>
                  <a:schemeClr val="bg1"/>
                </a:solidFill>
                <a:effectLst>
                  <a:innerShdw blurRad="69850" dist="43180" dir="5400000">
                    <a:srgbClr val="000000">
                      <a:alpha val="65000"/>
                    </a:srgbClr>
                  </a:innerShdw>
                </a:effectLst>
              </a:rPr>
              <a:t>1. Прочитать  вопрос.</a:t>
            </a:r>
          </a:p>
          <a:p>
            <a:endParaRPr lang="ru-RU" sz="4400" b="1" i="1" dirty="0" smtClean="0">
              <a:ln w="1905"/>
              <a:solidFill>
                <a:schemeClr val="bg1"/>
              </a:solidFill>
              <a:effectLst>
                <a:innerShdw blurRad="69850" dist="43180" dir="5400000">
                  <a:srgbClr val="000000">
                    <a:alpha val="65000"/>
                  </a:srgbClr>
                </a:innerShdw>
              </a:effectLst>
            </a:endParaRPr>
          </a:p>
          <a:p>
            <a:r>
              <a:rPr lang="ru-RU" sz="4400" b="1" i="1" dirty="0" smtClean="0">
                <a:ln w="1905"/>
                <a:solidFill>
                  <a:schemeClr val="bg1"/>
                </a:solidFill>
                <a:effectLst>
                  <a:innerShdw blurRad="69850" dist="43180" dir="5400000">
                    <a:srgbClr val="000000">
                      <a:alpha val="65000"/>
                    </a:srgbClr>
                  </a:innerShdw>
                </a:effectLst>
              </a:rPr>
              <a:t>2. Отгадать   слово.</a:t>
            </a:r>
          </a:p>
          <a:p>
            <a:pPr marL="342900" indent="-342900"/>
            <a:endParaRPr lang="ru-RU" b="1" i="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1255316" y="334233"/>
            <a:ext cx="6552728" cy="1593468"/>
          </a:xfrm>
          <a:prstGeom prst="rect">
            <a:avLst/>
          </a:prstGeom>
        </p:spPr>
        <p:txBody>
          <a:bodyPr wrap="none">
            <a:prstTxWarp prst="textWave2">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rPr>
              <a:t>Ваши  действия</a:t>
            </a:r>
            <a:r>
              <a:rPr lang="ru-RU" b="1" i="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p>
        </p:txBody>
      </p:sp>
      <p:sp>
        <p:nvSpPr>
          <p:cNvPr id="6" name="Прямоугольник 5"/>
          <p:cNvSpPr/>
          <p:nvPr/>
        </p:nvSpPr>
        <p:spPr>
          <a:xfrm>
            <a:off x="5364088" y="4725144"/>
            <a:ext cx="3528392" cy="1881500"/>
          </a:xfrm>
          <a:prstGeom prst="rect">
            <a:avLst/>
          </a:prstGeom>
        </p:spPr>
        <p:txBody>
          <a:bodyPr wrap="none">
            <a:prstTxWarp prst="textWave1">
              <a:avLst/>
            </a:prstTxWarp>
            <a:spAutoFit/>
            <a:scene3d>
              <a:camera prst="isometricOffAxis2Left"/>
              <a:lightRig rig="threePt" dir="t"/>
            </a:scene3d>
            <a:sp3d extrusionH="57150">
              <a:bevelT w="57150" h="38100" prst="hardEdge"/>
            </a:sp3d>
          </a:bodyPr>
          <a:lstStyle/>
          <a:p>
            <a:r>
              <a:rPr lang="ru-RU" b="1" i="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5">
                      <a:satMod val="175000"/>
                      <a:alpha val="40000"/>
                    </a:schemeClr>
                  </a:glow>
                  <a:outerShdw blurRad="60007" dist="310007" dir="7680000" sy="30000" kx="1300200" algn="ctr" rotWithShape="0">
                    <a:prstClr val="black">
                      <a:alpha val="32000"/>
                    </a:prstClr>
                  </a:outerShdw>
                </a:effectLst>
                <a:latin typeface="Segoe Print" pitchFamily="2" charset="0"/>
              </a:rPr>
              <a:t>Желаем удачи!</a:t>
            </a:r>
            <a:endParaRPr lang="ru-R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5">
                    <a:satMod val="175000"/>
                    <a:alpha val="40000"/>
                  </a:schemeClr>
                </a:glow>
                <a:outerShdw blurRad="60007" dist="310007" dir="7680000" sy="30000" kx="1300200" algn="ctr" rotWithShape="0">
                  <a:prstClr val="black">
                    <a:alpha val="32000"/>
                  </a:prstClr>
                </a:outerShdw>
              </a:effectLst>
              <a:latin typeface="Segoe Print" pitchFamily="2" charset="0"/>
            </a:endParaRPr>
          </a:p>
        </p:txBody>
      </p:sp>
    </p:spTree>
    <p:extLst>
      <p:ext uri="{BB962C8B-B14F-4D97-AF65-F5344CB8AC3E}">
        <p14:creationId xmlns:p14="http://schemas.microsoft.com/office/powerpoint/2010/main" xmlns="" val="775066787"/>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562" y="1145902"/>
            <a:ext cx="9022933" cy="2800767"/>
          </a:xfrm>
          <a:prstGeom prst="rect">
            <a:avLst/>
          </a:prstGeom>
        </p:spPr>
        <p:txBody>
          <a:bodyPr wrap="square">
            <a:spAutoFit/>
          </a:bodyPr>
          <a:lstStyle/>
          <a:p>
            <a:pPr>
              <a:defRPr/>
            </a:pPr>
            <a:r>
              <a:rPr lang="ru-RU" sz="4400" dirty="0">
                <a:solidFill>
                  <a:schemeClr val="bg1"/>
                </a:solidFill>
              </a:rPr>
              <a:t>1. Как называется сила действующая на </a:t>
            </a:r>
            <a:r>
              <a:rPr lang="ru-RU" sz="4400" dirty="0" smtClean="0">
                <a:solidFill>
                  <a:schemeClr val="bg1"/>
                </a:solidFill>
              </a:rPr>
              <a:t>какую</a:t>
            </a:r>
            <a:r>
              <a:rPr lang="en-US" sz="4400" dirty="0">
                <a:solidFill>
                  <a:schemeClr val="bg1"/>
                </a:solidFill>
              </a:rPr>
              <a:t>-</a:t>
            </a:r>
            <a:r>
              <a:rPr lang="ru-RU" sz="4400" dirty="0" smtClean="0">
                <a:solidFill>
                  <a:schemeClr val="bg1"/>
                </a:solidFill>
              </a:rPr>
              <a:t>либо</a:t>
            </a:r>
            <a:r>
              <a:rPr lang="ru-RU" sz="4400" dirty="0">
                <a:solidFill>
                  <a:schemeClr val="bg1"/>
                </a:solidFill>
              </a:rPr>
              <a:t> поверхность в расчете на единицу площади поверхности?</a:t>
            </a:r>
          </a:p>
        </p:txBody>
      </p:sp>
    </p:spTree>
    <p:extLst>
      <p:ext uri="{BB962C8B-B14F-4D97-AF65-F5344CB8AC3E}">
        <p14:creationId xmlns:p14="http://schemas.microsoft.com/office/powerpoint/2010/main" xmlns="" val="239676819"/>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Светлана\Рабочий стол\Полноэкранная запись 14.10.2012 13332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764704"/>
            <a:ext cx="8839678" cy="532859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5148064" y="908720"/>
            <a:ext cx="3778732" cy="523220"/>
          </a:xfrm>
          <a:prstGeom prst="rect">
            <a:avLst/>
          </a:prstGeom>
        </p:spPr>
        <p:txBody>
          <a:bodyPr wrap="square">
            <a:spAutoFit/>
          </a:bodyPr>
          <a:lstStyle/>
          <a:p>
            <a:r>
              <a:rPr lang="ru-RU" sz="2800" b="1" dirty="0" smtClean="0">
                <a:ln w="1905"/>
                <a:solidFill>
                  <a:srgbClr val="FF0000"/>
                </a:solidFill>
                <a:effectLst>
                  <a:innerShdw blurRad="69850" dist="43180" dir="5400000">
                    <a:srgbClr val="000000">
                      <a:alpha val="65000"/>
                    </a:srgbClr>
                  </a:innerShdw>
                </a:effectLst>
              </a:rPr>
              <a:t>Д</a:t>
            </a:r>
            <a:r>
              <a:rPr lang="ru-RU" sz="2800" b="1" dirty="0" smtClean="0">
                <a:ln w="1905"/>
                <a:solidFill>
                  <a:schemeClr val="bg1"/>
                </a:solidFill>
                <a:effectLst>
                  <a:innerShdw blurRad="69850" dist="43180" dir="5400000">
                    <a:srgbClr val="000000">
                      <a:alpha val="65000"/>
                    </a:srgbClr>
                  </a:innerShdw>
                </a:effectLst>
              </a:rPr>
              <a:t>   А  В  Л   Е  Н  И  Е</a:t>
            </a:r>
            <a:endParaRPr lang="ru-RU" sz="2800" dirty="0"/>
          </a:p>
        </p:txBody>
      </p:sp>
    </p:spTree>
    <p:extLst>
      <p:ext uri="{BB962C8B-B14F-4D97-AF65-F5344CB8AC3E}">
        <p14:creationId xmlns:p14="http://schemas.microsoft.com/office/powerpoint/2010/main" xmlns="" val="1199338435"/>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188640"/>
            <a:ext cx="8712968" cy="1440160"/>
          </a:xfrm>
        </p:spPr>
        <p:txBody>
          <a:bodyPr>
            <a:normAutofit/>
          </a:bodyPr>
          <a:lstStyle/>
          <a:p>
            <a:pPr marL="137160" indent="0" algn="ctr">
              <a:buNone/>
            </a:pPr>
            <a:r>
              <a:rPr lang="ru-RU" b="1" i="1" u="sng" dirty="0">
                <a:solidFill>
                  <a:schemeClr val="bg1"/>
                </a:solidFill>
              </a:rPr>
              <a:t>Молекулярная кинетическая теория (МКТ)</a:t>
            </a:r>
            <a:r>
              <a:rPr lang="ru-RU" sz="2400" b="1" i="1" u="sng" dirty="0">
                <a:solidFill>
                  <a:srgbClr val="FFFF00"/>
                </a:solidFill>
              </a:rPr>
              <a:t> </a:t>
            </a:r>
            <a:endParaRPr lang="en-US" sz="2400" b="1" i="1" u="sng" dirty="0" smtClean="0">
              <a:solidFill>
                <a:srgbClr val="FFFF00"/>
              </a:solidFill>
            </a:endParaRPr>
          </a:p>
          <a:p>
            <a:pPr marL="137160" indent="0">
              <a:buNone/>
            </a:pPr>
            <a:r>
              <a:rPr lang="ru-RU" sz="2400" dirty="0" smtClean="0">
                <a:solidFill>
                  <a:schemeClr val="bg1"/>
                </a:solidFill>
              </a:rPr>
              <a:t>–</a:t>
            </a:r>
            <a:r>
              <a:rPr lang="en-US" sz="2400" dirty="0" smtClean="0">
                <a:solidFill>
                  <a:schemeClr val="bg1"/>
                </a:solidFill>
              </a:rPr>
              <a:t> </a:t>
            </a:r>
            <a:r>
              <a:rPr lang="ru-RU" sz="2400" dirty="0" smtClean="0">
                <a:solidFill>
                  <a:schemeClr val="bg1"/>
                </a:solidFill>
              </a:rPr>
              <a:t>учение</a:t>
            </a:r>
            <a:r>
              <a:rPr lang="ru-RU" sz="2400" dirty="0">
                <a:solidFill>
                  <a:schemeClr val="bg1"/>
                </a:solidFill>
              </a:rPr>
              <a:t>, которое объясняет строение и свойства тел движением и взаимодействием частиц, из которых состоят тела.</a:t>
            </a:r>
          </a:p>
          <a:p>
            <a:endParaRPr lang="ru-RU" dirty="0"/>
          </a:p>
        </p:txBody>
      </p:sp>
      <p:sp>
        <p:nvSpPr>
          <p:cNvPr id="4" name="TextBox 3"/>
          <p:cNvSpPr txBox="1"/>
          <p:nvPr/>
        </p:nvSpPr>
        <p:spPr>
          <a:xfrm>
            <a:off x="179512" y="1705133"/>
            <a:ext cx="2376264" cy="1938992"/>
          </a:xfrm>
          <a:prstGeom prst="rect">
            <a:avLst/>
          </a:prstGeom>
          <a:noFill/>
        </p:spPr>
        <p:txBody>
          <a:bodyPr wrap="square" rtlCol="0">
            <a:spAutoFit/>
          </a:bodyPr>
          <a:lstStyle/>
          <a:p>
            <a:r>
              <a:rPr lang="ru-RU" sz="2000" dirty="0" smtClean="0">
                <a:solidFill>
                  <a:srgbClr val="FFFF00"/>
                </a:solidFill>
              </a:rPr>
              <a:t>I</a:t>
            </a:r>
            <a:r>
              <a:rPr lang="ru-RU" sz="2000" dirty="0" smtClean="0"/>
              <a:t>. Все вещества состоят из мельчайших частиц (атомов, молекул), между которыми есть промежутки.</a:t>
            </a:r>
            <a:endParaRPr lang="ru-RU" sz="2000" dirty="0"/>
          </a:p>
        </p:txBody>
      </p:sp>
      <p:sp>
        <p:nvSpPr>
          <p:cNvPr id="5" name="TextBox 4"/>
          <p:cNvSpPr txBox="1"/>
          <p:nvPr/>
        </p:nvSpPr>
        <p:spPr>
          <a:xfrm>
            <a:off x="3275856" y="1700808"/>
            <a:ext cx="2653852" cy="1938992"/>
          </a:xfrm>
          <a:prstGeom prst="rect">
            <a:avLst/>
          </a:prstGeom>
          <a:noFill/>
        </p:spPr>
        <p:txBody>
          <a:bodyPr wrap="square" rtlCol="0">
            <a:spAutoFit/>
          </a:bodyPr>
          <a:lstStyle/>
          <a:p>
            <a:r>
              <a:rPr lang="ru-RU" sz="2000" dirty="0" smtClean="0">
                <a:solidFill>
                  <a:srgbClr val="FFFF00"/>
                </a:solidFill>
              </a:rPr>
              <a:t>II. </a:t>
            </a:r>
            <a:r>
              <a:rPr lang="ru-RU" sz="2000" dirty="0" smtClean="0"/>
              <a:t>Частицы вещества находятся в непрерывном хаотическом движении (тепловом движении)</a:t>
            </a:r>
            <a:endParaRPr lang="ru-RU" sz="2000" dirty="0"/>
          </a:p>
        </p:txBody>
      </p:sp>
      <p:sp>
        <p:nvSpPr>
          <p:cNvPr id="6" name="TextBox 5"/>
          <p:cNvSpPr txBox="1"/>
          <p:nvPr/>
        </p:nvSpPr>
        <p:spPr>
          <a:xfrm>
            <a:off x="6642696" y="1705133"/>
            <a:ext cx="2360835" cy="1323439"/>
          </a:xfrm>
          <a:prstGeom prst="rect">
            <a:avLst/>
          </a:prstGeom>
          <a:noFill/>
        </p:spPr>
        <p:txBody>
          <a:bodyPr wrap="square" rtlCol="0">
            <a:spAutoFit/>
          </a:bodyPr>
          <a:lstStyle/>
          <a:p>
            <a:r>
              <a:rPr lang="ru-RU" sz="2000" dirty="0" smtClean="0">
                <a:solidFill>
                  <a:srgbClr val="FFFF00"/>
                </a:solidFill>
              </a:rPr>
              <a:t>III. </a:t>
            </a:r>
            <a:r>
              <a:rPr lang="ru-RU" sz="2000" dirty="0" smtClean="0"/>
              <a:t>Частицы вещества </a:t>
            </a:r>
          </a:p>
          <a:p>
            <a:r>
              <a:rPr lang="ru-RU" sz="2000" dirty="0" smtClean="0"/>
              <a:t>взаимодействуют </a:t>
            </a:r>
          </a:p>
          <a:p>
            <a:r>
              <a:rPr lang="ru-RU" sz="2000" dirty="0" smtClean="0"/>
              <a:t>друг с другом.</a:t>
            </a:r>
            <a:endParaRPr lang="ru-RU" sz="2000" dirty="0"/>
          </a:p>
        </p:txBody>
      </p:sp>
      <p:sp>
        <p:nvSpPr>
          <p:cNvPr id="7" name="TextBox 6"/>
          <p:cNvSpPr txBox="1"/>
          <p:nvPr/>
        </p:nvSpPr>
        <p:spPr>
          <a:xfrm>
            <a:off x="179513" y="4293096"/>
            <a:ext cx="3024335" cy="2031325"/>
          </a:xfrm>
          <a:prstGeom prst="rect">
            <a:avLst/>
          </a:prstGeom>
          <a:noFill/>
        </p:spPr>
        <p:txBody>
          <a:bodyPr wrap="square" rtlCol="0">
            <a:spAutoFit/>
          </a:bodyPr>
          <a:lstStyle/>
          <a:p>
            <a:r>
              <a:rPr lang="ru-RU" dirty="0" smtClean="0"/>
              <a:t>ОПЫТНЫЕ ОБОСНОВАНИЯ:</a:t>
            </a:r>
            <a:br>
              <a:rPr lang="ru-RU" dirty="0" smtClean="0"/>
            </a:br>
            <a:r>
              <a:rPr lang="ru-RU" dirty="0" smtClean="0"/>
              <a:t/>
            </a:r>
            <a:br>
              <a:rPr lang="ru-RU" dirty="0" smtClean="0"/>
            </a:br>
            <a:r>
              <a:rPr lang="ru-RU" dirty="0" smtClean="0"/>
              <a:t>1. Изменение размеров тела.</a:t>
            </a:r>
            <a:br>
              <a:rPr lang="ru-RU" dirty="0" smtClean="0"/>
            </a:br>
            <a:r>
              <a:rPr lang="ru-RU" dirty="0" smtClean="0"/>
              <a:t>2. Изменение формы тела.</a:t>
            </a:r>
            <a:br>
              <a:rPr lang="ru-RU" dirty="0" smtClean="0"/>
            </a:br>
            <a:r>
              <a:rPr lang="ru-RU" dirty="0" smtClean="0"/>
              <a:t>3. Разрушение тела.</a:t>
            </a:r>
            <a:br>
              <a:rPr lang="ru-RU" dirty="0" smtClean="0"/>
            </a:br>
            <a:r>
              <a:rPr lang="ru-RU" dirty="0" smtClean="0"/>
              <a:t>4. Смешивание тел</a:t>
            </a:r>
            <a:endParaRPr lang="ru-RU" dirty="0"/>
          </a:p>
        </p:txBody>
      </p:sp>
      <p:sp>
        <p:nvSpPr>
          <p:cNvPr id="9" name="TextBox 8"/>
          <p:cNvSpPr txBox="1"/>
          <p:nvPr/>
        </p:nvSpPr>
        <p:spPr>
          <a:xfrm>
            <a:off x="3347864" y="4293096"/>
            <a:ext cx="2983381" cy="2031325"/>
          </a:xfrm>
          <a:prstGeom prst="rect">
            <a:avLst/>
          </a:prstGeom>
          <a:noFill/>
        </p:spPr>
        <p:txBody>
          <a:bodyPr wrap="none" rtlCol="0">
            <a:spAutoFit/>
          </a:bodyPr>
          <a:lstStyle/>
          <a:p>
            <a:r>
              <a:rPr lang="ru-RU" dirty="0" smtClean="0"/>
              <a:t>ОПЫТНЫЕ</a:t>
            </a:r>
            <a:endParaRPr lang="en-US" dirty="0" smtClean="0"/>
          </a:p>
          <a:p>
            <a:r>
              <a:rPr lang="ru-RU" dirty="0" smtClean="0"/>
              <a:t>ОБОСНОВАНИЯ:</a:t>
            </a:r>
            <a:br>
              <a:rPr lang="ru-RU" dirty="0" smtClean="0"/>
            </a:br>
            <a:r>
              <a:rPr lang="ru-RU" dirty="0" smtClean="0"/>
              <a:t/>
            </a:r>
            <a:br>
              <a:rPr lang="ru-RU" dirty="0" smtClean="0"/>
            </a:br>
            <a:r>
              <a:rPr lang="ru-RU" dirty="0" smtClean="0"/>
              <a:t>1. Изменение размеров тела.</a:t>
            </a:r>
            <a:br>
              <a:rPr lang="ru-RU" dirty="0" smtClean="0"/>
            </a:br>
            <a:r>
              <a:rPr lang="ru-RU" dirty="0" smtClean="0"/>
              <a:t>2. Изменение формы тела.</a:t>
            </a:r>
            <a:br>
              <a:rPr lang="ru-RU" dirty="0" smtClean="0"/>
            </a:br>
            <a:r>
              <a:rPr lang="ru-RU" dirty="0" smtClean="0"/>
              <a:t>3. Разрушение тела.</a:t>
            </a:r>
            <a:br>
              <a:rPr lang="ru-RU" dirty="0" smtClean="0"/>
            </a:br>
            <a:r>
              <a:rPr lang="ru-RU" dirty="0" smtClean="0"/>
              <a:t>4. Смешивание тел</a:t>
            </a:r>
            <a:endParaRPr lang="ru-RU" dirty="0"/>
          </a:p>
        </p:txBody>
      </p:sp>
      <p:sp>
        <p:nvSpPr>
          <p:cNvPr id="12" name="Прямоугольник 11"/>
          <p:cNvSpPr/>
          <p:nvPr/>
        </p:nvSpPr>
        <p:spPr>
          <a:xfrm>
            <a:off x="6642695" y="3174360"/>
            <a:ext cx="2360835" cy="3293209"/>
          </a:xfrm>
          <a:prstGeom prst="rect">
            <a:avLst/>
          </a:prstGeom>
        </p:spPr>
        <p:txBody>
          <a:bodyPr wrap="square">
            <a:spAutoFit/>
          </a:bodyPr>
          <a:lstStyle/>
          <a:p>
            <a:pPr lvl="0"/>
            <a:r>
              <a:rPr lang="ru-RU" sz="1600" dirty="0">
                <a:solidFill>
                  <a:srgbClr val="FFFFFF"/>
                </a:solidFill>
              </a:rPr>
              <a:t>ОПЫТНЫЕ ОБОСНОВАНИЯ:</a:t>
            </a:r>
            <a:br>
              <a:rPr lang="ru-RU" sz="1600" dirty="0">
                <a:solidFill>
                  <a:srgbClr val="FFFFFF"/>
                </a:solidFill>
              </a:rPr>
            </a:br>
            <a:r>
              <a:rPr lang="ru-RU" sz="1600" dirty="0">
                <a:solidFill>
                  <a:srgbClr val="FFFFFF"/>
                </a:solidFill>
              </a:rPr>
              <a:t>1. Смачивание.</a:t>
            </a:r>
            <a:br>
              <a:rPr lang="ru-RU" sz="1600" dirty="0">
                <a:solidFill>
                  <a:srgbClr val="FFFFFF"/>
                </a:solidFill>
              </a:rPr>
            </a:br>
            <a:r>
              <a:rPr lang="ru-RU" sz="1600" dirty="0">
                <a:solidFill>
                  <a:srgbClr val="FFFFFF"/>
                </a:solidFill>
              </a:rPr>
              <a:t>2. Не смачивание.</a:t>
            </a:r>
            <a:br>
              <a:rPr lang="ru-RU" sz="1600" dirty="0">
                <a:solidFill>
                  <a:srgbClr val="FFFFFF"/>
                </a:solidFill>
              </a:rPr>
            </a:br>
            <a:r>
              <a:rPr lang="ru-RU" sz="1600" dirty="0">
                <a:solidFill>
                  <a:srgbClr val="FFFFFF"/>
                </a:solidFill>
              </a:rPr>
              <a:t>3. Свойство тел - упругость.</a:t>
            </a:r>
            <a:br>
              <a:rPr lang="ru-RU" sz="1600" dirty="0">
                <a:solidFill>
                  <a:srgbClr val="FFFFFF"/>
                </a:solidFill>
              </a:rPr>
            </a:br>
            <a:r>
              <a:rPr lang="ru-RU" sz="1600" dirty="0">
                <a:solidFill>
                  <a:srgbClr val="FFFFFF"/>
                </a:solidFill>
              </a:rPr>
              <a:t>а. Сохранение формы твердых тел</a:t>
            </a:r>
            <a:br>
              <a:rPr lang="ru-RU" sz="1600" dirty="0">
                <a:solidFill>
                  <a:srgbClr val="FFFFFF"/>
                </a:solidFill>
              </a:rPr>
            </a:br>
            <a:r>
              <a:rPr lang="ru-RU" sz="1600" dirty="0">
                <a:solidFill>
                  <a:srgbClr val="FFFFFF"/>
                </a:solidFill>
              </a:rPr>
              <a:t>б. Наличие промежутков между  частицами</a:t>
            </a:r>
            <a:br>
              <a:rPr lang="ru-RU" sz="1600" dirty="0">
                <a:solidFill>
                  <a:srgbClr val="FFFFFF"/>
                </a:solidFill>
              </a:rPr>
            </a:br>
            <a:r>
              <a:rPr lang="ru-RU" sz="1600" dirty="0">
                <a:solidFill>
                  <a:srgbClr val="FFFFFF"/>
                </a:solidFill>
              </a:rPr>
              <a:t>4. Слипание тел с отшлифованными поверхностями</a:t>
            </a:r>
          </a:p>
        </p:txBody>
      </p:sp>
    </p:spTree>
    <p:extLst>
      <p:ext uri="{BB962C8B-B14F-4D97-AF65-F5344CB8AC3E}">
        <p14:creationId xmlns:p14="http://schemas.microsoft.com/office/powerpoint/2010/main" xmlns="" val="1374082325"/>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822" y="692696"/>
            <a:ext cx="9015673" cy="3877985"/>
          </a:xfrm>
          <a:prstGeom prst="rect">
            <a:avLst/>
          </a:prstGeom>
        </p:spPr>
        <p:txBody>
          <a:bodyPr wrap="square">
            <a:spAutoFit/>
          </a:bodyPr>
          <a:lstStyle/>
          <a:p>
            <a:r>
              <a:rPr lang="ru-RU" sz="6600" dirty="0">
                <a:solidFill>
                  <a:schemeClr val="bg1"/>
                </a:solidFill>
              </a:rPr>
              <a:t>2. </a:t>
            </a:r>
            <a:r>
              <a:rPr lang="ru-RU" sz="6000" dirty="0">
                <a:solidFill>
                  <a:schemeClr val="bg1"/>
                </a:solidFill>
              </a:rPr>
              <a:t>Как называется процесс перехода вещества из газообразного состояния в жидкое?</a:t>
            </a:r>
          </a:p>
        </p:txBody>
      </p:sp>
    </p:spTree>
    <p:extLst>
      <p:ext uri="{BB962C8B-B14F-4D97-AF65-F5344CB8AC3E}">
        <p14:creationId xmlns:p14="http://schemas.microsoft.com/office/powerpoint/2010/main" xmlns="" val="840284503"/>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Светлана\Рабочий стол\Полноэкранная запись 14.10.2012 13332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764704"/>
            <a:ext cx="8839678" cy="532859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5148064" y="908720"/>
            <a:ext cx="3778732" cy="523220"/>
          </a:xfrm>
          <a:prstGeom prst="rect">
            <a:avLst/>
          </a:prstGeom>
        </p:spPr>
        <p:txBody>
          <a:bodyPr wrap="square">
            <a:spAutoFit/>
          </a:bodyPr>
          <a:lstStyle/>
          <a:p>
            <a:r>
              <a:rPr lang="ru-RU" sz="2800" b="1" dirty="0" smtClean="0">
                <a:ln w="1905"/>
                <a:solidFill>
                  <a:srgbClr val="FF0000"/>
                </a:solidFill>
                <a:effectLst>
                  <a:innerShdw blurRad="69850" dist="43180" dir="5400000">
                    <a:srgbClr val="000000">
                      <a:alpha val="65000"/>
                    </a:srgbClr>
                  </a:innerShdw>
                </a:effectLst>
              </a:rPr>
              <a:t>Д</a:t>
            </a:r>
            <a:r>
              <a:rPr lang="ru-RU" sz="2800" b="1" dirty="0" smtClean="0">
                <a:ln w="1905"/>
                <a:solidFill>
                  <a:schemeClr val="bg1"/>
                </a:solidFill>
                <a:effectLst>
                  <a:innerShdw blurRad="69850" dist="43180" dir="5400000">
                    <a:srgbClr val="000000">
                      <a:alpha val="65000"/>
                    </a:srgbClr>
                  </a:innerShdw>
                </a:effectLst>
              </a:rPr>
              <a:t>   А  В  Л   Е  Н  И  Е</a:t>
            </a:r>
            <a:endParaRPr lang="ru-RU" sz="2800" dirty="0"/>
          </a:p>
        </p:txBody>
      </p:sp>
      <p:sp>
        <p:nvSpPr>
          <p:cNvPr id="6" name="Прямоугольник 5"/>
          <p:cNvSpPr/>
          <p:nvPr/>
        </p:nvSpPr>
        <p:spPr>
          <a:xfrm>
            <a:off x="1043608" y="1556792"/>
            <a:ext cx="507863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К  О  Н  Д   Е  Н  С   А  Ц  </a:t>
            </a:r>
            <a:r>
              <a:rPr lang="ru-RU" sz="2800" b="1" dirty="0" smtClean="0">
                <a:ln w="1905"/>
                <a:solidFill>
                  <a:srgbClr val="FF0000"/>
                </a:solidFill>
                <a:effectLst>
                  <a:innerShdw blurRad="69850" dist="43180" dir="5400000">
                    <a:srgbClr val="000000">
                      <a:alpha val="65000"/>
                    </a:srgbClr>
                  </a:innerShdw>
                </a:effectLst>
              </a:rPr>
              <a:t>И</a:t>
            </a:r>
            <a:r>
              <a:rPr lang="ru-RU" sz="2800" b="1" dirty="0" smtClean="0">
                <a:ln w="1905"/>
                <a:solidFill>
                  <a:schemeClr val="bg1"/>
                </a:solidFill>
                <a:effectLst>
                  <a:innerShdw blurRad="69850" dist="43180" dir="5400000">
                    <a:srgbClr val="000000">
                      <a:alpha val="65000"/>
                    </a:srgbClr>
                  </a:innerShdw>
                </a:effectLst>
              </a:rPr>
              <a:t>  Я</a:t>
            </a:r>
            <a:endParaRPr lang="ru-RU" sz="2800" dirty="0"/>
          </a:p>
        </p:txBody>
      </p:sp>
    </p:spTree>
    <p:extLst>
      <p:ext uri="{BB962C8B-B14F-4D97-AF65-F5344CB8AC3E}">
        <p14:creationId xmlns:p14="http://schemas.microsoft.com/office/powerpoint/2010/main" xmlns="" val="3947935335"/>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240" y="404664"/>
            <a:ext cx="9126760" cy="5170646"/>
          </a:xfrm>
          <a:prstGeom prst="rect">
            <a:avLst/>
          </a:prstGeom>
        </p:spPr>
        <p:txBody>
          <a:bodyPr wrap="square">
            <a:spAutoFit/>
          </a:bodyPr>
          <a:lstStyle/>
          <a:p>
            <a:r>
              <a:rPr lang="ru-RU" sz="6600" dirty="0">
                <a:solidFill>
                  <a:schemeClr val="bg1"/>
                </a:solidFill>
              </a:rPr>
              <a:t>3. Какая наука изучает физические свойства предметов и физические явления природы?</a:t>
            </a:r>
          </a:p>
        </p:txBody>
      </p:sp>
    </p:spTree>
    <p:extLst>
      <p:ext uri="{BB962C8B-B14F-4D97-AF65-F5344CB8AC3E}">
        <p14:creationId xmlns:p14="http://schemas.microsoft.com/office/powerpoint/2010/main" xmlns="" val="692753223"/>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Светлана\Рабочий стол\Полноэкранная запись 14.10.2012 13332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764704"/>
            <a:ext cx="8839678" cy="532859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5148064" y="908720"/>
            <a:ext cx="3778732" cy="523220"/>
          </a:xfrm>
          <a:prstGeom prst="rect">
            <a:avLst/>
          </a:prstGeom>
        </p:spPr>
        <p:txBody>
          <a:bodyPr wrap="square">
            <a:spAutoFit/>
          </a:bodyPr>
          <a:lstStyle/>
          <a:p>
            <a:r>
              <a:rPr lang="ru-RU" sz="2800" b="1" dirty="0" smtClean="0">
                <a:ln w="1905"/>
                <a:solidFill>
                  <a:srgbClr val="FF0000"/>
                </a:solidFill>
                <a:effectLst>
                  <a:innerShdw blurRad="69850" dist="43180" dir="5400000">
                    <a:srgbClr val="000000">
                      <a:alpha val="65000"/>
                    </a:srgbClr>
                  </a:innerShdw>
                </a:effectLst>
              </a:rPr>
              <a:t>Д</a:t>
            </a:r>
            <a:r>
              <a:rPr lang="ru-RU" sz="2800" b="1" dirty="0" smtClean="0">
                <a:ln w="1905"/>
                <a:solidFill>
                  <a:schemeClr val="bg1"/>
                </a:solidFill>
                <a:effectLst>
                  <a:innerShdw blurRad="69850" dist="43180" dir="5400000">
                    <a:srgbClr val="000000">
                      <a:alpha val="65000"/>
                    </a:srgbClr>
                  </a:innerShdw>
                </a:effectLst>
              </a:rPr>
              <a:t>   А  В  Л   Е  Н  И  Е</a:t>
            </a:r>
            <a:endParaRPr lang="ru-RU" sz="2800" dirty="0"/>
          </a:p>
        </p:txBody>
      </p:sp>
      <p:sp>
        <p:nvSpPr>
          <p:cNvPr id="6" name="Прямоугольник 5"/>
          <p:cNvSpPr/>
          <p:nvPr/>
        </p:nvSpPr>
        <p:spPr>
          <a:xfrm>
            <a:off x="1043608" y="1556792"/>
            <a:ext cx="507863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К  О  Н  Д   Е  Н  С   А  Ц  </a:t>
            </a:r>
            <a:r>
              <a:rPr lang="ru-RU" sz="2800" b="1" dirty="0" smtClean="0">
                <a:ln w="1905"/>
                <a:solidFill>
                  <a:srgbClr val="FF0000"/>
                </a:solidFill>
                <a:effectLst>
                  <a:innerShdw blurRad="69850" dist="43180" dir="5400000">
                    <a:srgbClr val="000000">
                      <a:alpha val="65000"/>
                    </a:srgbClr>
                  </a:innerShdw>
                </a:effectLst>
              </a:rPr>
              <a:t>И</a:t>
            </a:r>
            <a:r>
              <a:rPr lang="ru-RU" sz="2800" b="1" dirty="0" smtClean="0">
                <a:ln w="1905"/>
                <a:solidFill>
                  <a:schemeClr val="bg1"/>
                </a:solidFill>
                <a:effectLst>
                  <a:innerShdw blurRad="69850" dist="43180" dir="5400000">
                    <a:srgbClr val="000000">
                      <a:alpha val="65000"/>
                    </a:srgbClr>
                  </a:innerShdw>
                </a:effectLst>
              </a:rPr>
              <a:t>  Я</a:t>
            </a:r>
            <a:endParaRPr lang="ru-RU" sz="2800" dirty="0"/>
          </a:p>
        </p:txBody>
      </p:sp>
      <p:sp>
        <p:nvSpPr>
          <p:cNvPr id="7" name="Прямоугольник 6"/>
          <p:cNvSpPr/>
          <p:nvPr/>
        </p:nvSpPr>
        <p:spPr>
          <a:xfrm>
            <a:off x="5172656" y="2132856"/>
            <a:ext cx="2746265" cy="523220"/>
          </a:xfrm>
          <a:prstGeom prst="rect">
            <a:avLst/>
          </a:prstGeom>
        </p:spPr>
        <p:txBody>
          <a:bodyPr wrap="none">
            <a:spAutoFit/>
          </a:bodyPr>
          <a:lstStyle/>
          <a:p>
            <a:r>
              <a:rPr lang="ru-RU" sz="2800" b="1" dirty="0" smtClean="0">
                <a:ln w="1905"/>
                <a:solidFill>
                  <a:srgbClr val="FF0000"/>
                </a:solidFill>
                <a:effectLst>
                  <a:innerShdw blurRad="69850" dist="43180" dir="5400000">
                    <a:srgbClr val="000000">
                      <a:alpha val="65000"/>
                    </a:srgbClr>
                  </a:innerShdw>
                </a:effectLst>
              </a:rPr>
              <a:t>Ф</a:t>
            </a:r>
            <a:r>
              <a:rPr lang="ru-RU" sz="2800" b="1" dirty="0" smtClean="0">
                <a:ln w="1905"/>
                <a:solidFill>
                  <a:schemeClr val="bg1"/>
                </a:solidFill>
                <a:effectLst>
                  <a:innerShdw blurRad="69850" dist="43180" dir="5400000">
                    <a:srgbClr val="000000">
                      <a:alpha val="65000"/>
                    </a:srgbClr>
                  </a:innerShdw>
                </a:effectLst>
              </a:rPr>
              <a:t>  И  З   И  К  А</a:t>
            </a:r>
            <a:endParaRPr lang="ru-RU" sz="2800" dirty="0"/>
          </a:p>
        </p:txBody>
      </p:sp>
    </p:spTree>
    <p:extLst>
      <p:ext uri="{BB962C8B-B14F-4D97-AF65-F5344CB8AC3E}">
        <p14:creationId xmlns:p14="http://schemas.microsoft.com/office/powerpoint/2010/main" xmlns="" val="2651396224"/>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24744"/>
            <a:ext cx="8352928" cy="3416320"/>
          </a:xfrm>
          <a:prstGeom prst="rect">
            <a:avLst/>
          </a:prstGeom>
        </p:spPr>
        <p:txBody>
          <a:bodyPr wrap="square">
            <a:spAutoFit/>
          </a:bodyPr>
          <a:lstStyle/>
          <a:p>
            <a:r>
              <a:rPr lang="ru-RU" sz="7200" dirty="0">
                <a:solidFill>
                  <a:schemeClr val="bg1"/>
                </a:solidFill>
              </a:rPr>
              <a:t>4. Что от греческого слова означает бесформенность?</a:t>
            </a:r>
          </a:p>
        </p:txBody>
      </p:sp>
    </p:spTree>
    <p:extLst>
      <p:ext uri="{BB962C8B-B14F-4D97-AF65-F5344CB8AC3E}">
        <p14:creationId xmlns:p14="http://schemas.microsoft.com/office/powerpoint/2010/main" xmlns="" val="692753223"/>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Светлана\Рабочий стол\Полноэкранная запись 14.10.2012 13332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764704"/>
            <a:ext cx="8839678" cy="532859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5148064" y="908720"/>
            <a:ext cx="3778732" cy="523220"/>
          </a:xfrm>
          <a:prstGeom prst="rect">
            <a:avLst/>
          </a:prstGeom>
        </p:spPr>
        <p:txBody>
          <a:bodyPr wrap="square">
            <a:spAutoFit/>
          </a:bodyPr>
          <a:lstStyle/>
          <a:p>
            <a:r>
              <a:rPr lang="ru-RU" sz="2800" b="1" dirty="0" smtClean="0">
                <a:ln w="1905"/>
                <a:solidFill>
                  <a:srgbClr val="FF0000"/>
                </a:solidFill>
                <a:effectLst>
                  <a:innerShdw blurRad="69850" dist="43180" dir="5400000">
                    <a:srgbClr val="000000">
                      <a:alpha val="65000"/>
                    </a:srgbClr>
                  </a:innerShdw>
                </a:effectLst>
              </a:rPr>
              <a:t>Д</a:t>
            </a:r>
            <a:r>
              <a:rPr lang="ru-RU" sz="2800" b="1" dirty="0" smtClean="0">
                <a:ln w="1905"/>
                <a:solidFill>
                  <a:schemeClr val="bg1"/>
                </a:solidFill>
                <a:effectLst>
                  <a:innerShdw blurRad="69850" dist="43180" dir="5400000">
                    <a:srgbClr val="000000">
                      <a:alpha val="65000"/>
                    </a:srgbClr>
                  </a:innerShdw>
                </a:effectLst>
              </a:rPr>
              <a:t>   А  В  Л   Е  Н  И  Е</a:t>
            </a:r>
            <a:endParaRPr lang="ru-RU" sz="2800" dirty="0"/>
          </a:p>
        </p:txBody>
      </p:sp>
      <p:sp>
        <p:nvSpPr>
          <p:cNvPr id="6" name="Прямоугольник 5"/>
          <p:cNvSpPr/>
          <p:nvPr/>
        </p:nvSpPr>
        <p:spPr>
          <a:xfrm>
            <a:off x="1043608" y="1556792"/>
            <a:ext cx="507863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К  О  Н  Д   Е  Н  С   А  Ц  </a:t>
            </a:r>
            <a:r>
              <a:rPr lang="ru-RU" sz="2800" b="1" dirty="0" smtClean="0">
                <a:ln w="1905"/>
                <a:solidFill>
                  <a:srgbClr val="FF0000"/>
                </a:solidFill>
                <a:effectLst>
                  <a:innerShdw blurRad="69850" dist="43180" dir="5400000">
                    <a:srgbClr val="000000">
                      <a:alpha val="65000"/>
                    </a:srgbClr>
                  </a:innerShdw>
                </a:effectLst>
              </a:rPr>
              <a:t>И</a:t>
            </a:r>
            <a:r>
              <a:rPr lang="ru-RU" sz="2800" b="1" dirty="0" smtClean="0">
                <a:ln w="1905"/>
                <a:solidFill>
                  <a:schemeClr val="bg1"/>
                </a:solidFill>
                <a:effectLst>
                  <a:innerShdw blurRad="69850" dist="43180" dir="5400000">
                    <a:srgbClr val="000000">
                      <a:alpha val="65000"/>
                    </a:srgbClr>
                  </a:innerShdw>
                </a:effectLst>
              </a:rPr>
              <a:t>  Я</a:t>
            </a:r>
            <a:endParaRPr lang="ru-RU" sz="2800" dirty="0"/>
          </a:p>
        </p:txBody>
      </p:sp>
      <p:sp>
        <p:nvSpPr>
          <p:cNvPr id="7" name="Прямоугольник 6"/>
          <p:cNvSpPr/>
          <p:nvPr/>
        </p:nvSpPr>
        <p:spPr>
          <a:xfrm>
            <a:off x="5172656" y="2132856"/>
            <a:ext cx="2746265" cy="523220"/>
          </a:xfrm>
          <a:prstGeom prst="rect">
            <a:avLst/>
          </a:prstGeom>
        </p:spPr>
        <p:txBody>
          <a:bodyPr wrap="none">
            <a:spAutoFit/>
          </a:bodyPr>
          <a:lstStyle/>
          <a:p>
            <a:r>
              <a:rPr lang="ru-RU" sz="2800" b="1" dirty="0" smtClean="0">
                <a:ln w="1905"/>
                <a:solidFill>
                  <a:srgbClr val="FF0000"/>
                </a:solidFill>
                <a:effectLst>
                  <a:innerShdw blurRad="69850" dist="43180" dir="5400000">
                    <a:srgbClr val="000000">
                      <a:alpha val="65000"/>
                    </a:srgbClr>
                  </a:innerShdw>
                </a:effectLst>
              </a:rPr>
              <a:t>Ф</a:t>
            </a:r>
            <a:r>
              <a:rPr lang="ru-RU" sz="2800" b="1" dirty="0" smtClean="0">
                <a:ln w="1905"/>
                <a:solidFill>
                  <a:schemeClr val="bg1"/>
                </a:solidFill>
                <a:effectLst>
                  <a:innerShdw blurRad="69850" dist="43180" dir="5400000">
                    <a:srgbClr val="000000">
                      <a:alpha val="65000"/>
                    </a:srgbClr>
                  </a:innerShdw>
                </a:effectLst>
              </a:rPr>
              <a:t>  И  З   И  К  А</a:t>
            </a:r>
            <a:endParaRPr lang="ru-RU" sz="2800" dirty="0"/>
          </a:p>
        </p:txBody>
      </p:sp>
      <p:sp>
        <p:nvSpPr>
          <p:cNvPr id="8" name="Прямоугольник 7"/>
          <p:cNvSpPr/>
          <p:nvPr/>
        </p:nvSpPr>
        <p:spPr>
          <a:xfrm>
            <a:off x="3275856" y="2780928"/>
            <a:ext cx="467788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А  М  О  Р   </a:t>
            </a:r>
            <a:r>
              <a:rPr lang="ru-RU" sz="2800" b="1" dirty="0" smtClean="0">
                <a:ln w="1905"/>
                <a:solidFill>
                  <a:srgbClr val="FF0000"/>
                </a:solidFill>
                <a:effectLst>
                  <a:innerShdw blurRad="69850" dist="43180" dir="5400000">
                    <a:srgbClr val="000000">
                      <a:alpha val="65000"/>
                    </a:srgbClr>
                  </a:innerShdw>
                </a:effectLst>
              </a:rPr>
              <a:t>Ф</a:t>
            </a:r>
            <a:r>
              <a:rPr lang="ru-RU" sz="2800" b="1" dirty="0" smtClean="0">
                <a:ln w="1905"/>
                <a:solidFill>
                  <a:schemeClr val="bg1"/>
                </a:solidFill>
                <a:effectLst>
                  <a:innerShdw blurRad="69850" dist="43180" dir="5400000">
                    <a:srgbClr val="000000">
                      <a:alpha val="65000"/>
                    </a:srgbClr>
                  </a:innerShdw>
                </a:effectLst>
              </a:rPr>
              <a:t> Н   О  С  Т   Ь</a:t>
            </a:r>
            <a:endParaRPr lang="ru-RU" sz="2800" dirty="0"/>
          </a:p>
        </p:txBody>
      </p:sp>
    </p:spTree>
    <p:extLst>
      <p:ext uri="{BB962C8B-B14F-4D97-AF65-F5344CB8AC3E}">
        <p14:creationId xmlns:p14="http://schemas.microsoft.com/office/powerpoint/2010/main" xmlns="" val="265139622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0894" y="260648"/>
            <a:ext cx="8856984" cy="6247864"/>
          </a:xfrm>
          <a:prstGeom prst="rect">
            <a:avLst/>
          </a:prstGeom>
        </p:spPr>
        <p:txBody>
          <a:bodyPr wrap="square">
            <a:spAutoFit/>
          </a:bodyPr>
          <a:lstStyle/>
          <a:p>
            <a:pPr>
              <a:defRPr/>
            </a:pPr>
            <a:r>
              <a:rPr lang="ru-RU" sz="8000" dirty="0">
                <a:solidFill>
                  <a:schemeClr val="bg1"/>
                </a:solidFill>
              </a:rPr>
              <a:t>5. Физическая величина, характеризующая степень нагретости тела?</a:t>
            </a:r>
          </a:p>
        </p:txBody>
      </p:sp>
    </p:spTree>
    <p:extLst>
      <p:ext uri="{BB962C8B-B14F-4D97-AF65-F5344CB8AC3E}">
        <p14:creationId xmlns:p14="http://schemas.microsoft.com/office/powerpoint/2010/main" xmlns="" val="69275322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Светлана\Рабочий стол\Полноэкранная запись 14.10.2012 13332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764704"/>
            <a:ext cx="8839678" cy="532859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5148064" y="908720"/>
            <a:ext cx="3778732" cy="523220"/>
          </a:xfrm>
          <a:prstGeom prst="rect">
            <a:avLst/>
          </a:prstGeom>
        </p:spPr>
        <p:txBody>
          <a:bodyPr wrap="square">
            <a:spAutoFit/>
          </a:bodyPr>
          <a:lstStyle/>
          <a:p>
            <a:r>
              <a:rPr lang="ru-RU" sz="2800" b="1" dirty="0" smtClean="0">
                <a:ln w="1905"/>
                <a:solidFill>
                  <a:schemeClr val="bg1"/>
                </a:solidFill>
                <a:effectLst>
                  <a:innerShdw blurRad="69850" dist="43180" dir="5400000">
                    <a:srgbClr val="000000">
                      <a:alpha val="65000"/>
                    </a:srgbClr>
                  </a:innerShdw>
                </a:effectLst>
              </a:rPr>
              <a:t>Д   А  В  Л   Е  Н  И  Е</a:t>
            </a:r>
            <a:endParaRPr lang="ru-RU" sz="2800" dirty="0"/>
          </a:p>
        </p:txBody>
      </p:sp>
      <p:sp>
        <p:nvSpPr>
          <p:cNvPr id="6" name="Прямоугольник 5"/>
          <p:cNvSpPr/>
          <p:nvPr/>
        </p:nvSpPr>
        <p:spPr>
          <a:xfrm>
            <a:off x="1043608" y="1556792"/>
            <a:ext cx="507863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К  О  Н  Д   Е  Н  С   А  Ц  И  Я</a:t>
            </a:r>
            <a:endParaRPr lang="ru-RU" sz="2800" dirty="0"/>
          </a:p>
        </p:txBody>
      </p:sp>
      <p:sp>
        <p:nvSpPr>
          <p:cNvPr id="7" name="Прямоугольник 6"/>
          <p:cNvSpPr/>
          <p:nvPr/>
        </p:nvSpPr>
        <p:spPr>
          <a:xfrm>
            <a:off x="5172656" y="2132856"/>
            <a:ext cx="2746265"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Ф  И  З   И  К  А</a:t>
            </a:r>
            <a:endParaRPr lang="ru-RU" sz="2800" dirty="0"/>
          </a:p>
        </p:txBody>
      </p:sp>
      <p:sp>
        <p:nvSpPr>
          <p:cNvPr id="8" name="Прямоугольник 7"/>
          <p:cNvSpPr/>
          <p:nvPr/>
        </p:nvSpPr>
        <p:spPr>
          <a:xfrm>
            <a:off x="3275856" y="2780928"/>
            <a:ext cx="467788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А  М  О  Р   Ф Н   О  С  Т   Ь</a:t>
            </a:r>
            <a:endParaRPr lang="ru-RU" sz="2800" dirty="0"/>
          </a:p>
        </p:txBody>
      </p:sp>
      <p:sp>
        <p:nvSpPr>
          <p:cNvPr id="10" name="Прямоугольник 9"/>
          <p:cNvSpPr/>
          <p:nvPr/>
        </p:nvSpPr>
        <p:spPr>
          <a:xfrm>
            <a:off x="1411175" y="3463583"/>
            <a:ext cx="5222905"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 Т  Е  М  П  Е   Р   А  Т   У  Р  А</a:t>
            </a:r>
            <a:endParaRPr lang="ru-RU" sz="2800" dirty="0"/>
          </a:p>
        </p:txBody>
      </p:sp>
    </p:spTree>
    <p:extLst>
      <p:ext uri="{BB962C8B-B14F-4D97-AF65-F5344CB8AC3E}">
        <p14:creationId xmlns:p14="http://schemas.microsoft.com/office/powerpoint/2010/main" xmlns="" val="265139622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04664"/>
            <a:ext cx="8838728" cy="3785652"/>
          </a:xfrm>
          <a:prstGeom prst="rect">
            <a:avLst/>
          </a:prstGeom>
        </p:spPr>
        <p:txBody>
          <a:bodyPr wrap="square">
            <a:spAutoFit/>
          </a:bodyPr>
          <a:lstStyle/>
          <a:p>
            <a:r>
              <a:rPr lang="ru-RU" sz="6000" dirty="0">
                <a:solidFill>
                  <a:schemeClr val="bg1"/>
                </a:solidFill>
              </a:rPr>
              <a:t>6. Как называется линия на диаграммах состояния, изображающая изохорный процесс?</a:t>
            </a:r>
          </a:p>
        </p:txBody>
      </p:sp>
    </p:spTree>
    <p:extLst>
      <p:ext uri="{BB962C8B-B14F-4D97-AF65-F5344CB8AC3E}">
        <p14:creationId xmlns:p14="http://schemas.microsoft.com/office/powerpoint/2010/main" xmlns="" val="69275322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Светлана\Рабочий стол\Полноэкранная запись 14.10.2012 13332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764704"/>
            <a:ext cx="8839678" cy="532859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5148064" y="908720"/>
            <a:ext cx="3778732" cy="523220"/>
          </a:xfrm>
          <a:prstGeom prst="rect">
            <a:avLst/>
          </a:prstGeom>
        </p:spPr>
        <p:txBody>
          <a:bodyPr wrap="square">
            <a:spAutoFit/>
          </a:bodyPr>
          <a:lstStyle/>
          <a:p>
            <a:r>
              <a:rPr lang="ru-RU" sz="2800" b="1" dirty="0" smtClean="0">
                <a:ln w="1905"/>
                <a:solidFill>
                  <a:srgbClr val="FF0000"/>
                </a:solidFill>
                <a:effectLst>
                  <a:innerShdw blurRad="69850" dist="43180" dir="5400000">
                    <a:srgbClr val="000000">
                      <a:alpha val="65000"/>
                    </a:srgbClr>
                  </a:innerShdw>
                </a:effectLst>
              </a:rPr>
              <a:t>Д</a:t>
            </a:r>
            <a:r>
              <a:rPr lang="ru-RU" sz="2800" b="1" dirty="0" smtClean="0">
                <a:ln w="1905"/>
                <a:solidFill>
                  <a:schemeClr val="bg1"/>
                </a:solidFill>
                <a:effectLst>
                  <a:innerShdw blurRad="69850" dist="43180" dir="5400000">
                    <a:srgbClr val="000000">
                      <a:alpha val="65000"/>
                    </a:srgbClr>
                  </a:innerShdw>
                </a:effectLst>
              </a:rPr>
              <a:t>   А  В  Л   Е  Н  И  Е</a:t>
            </a:r>
            <a:endParaRPr lang="ru-RU" sz="2800" dirty="0"/>
          </a:p>
        </p:txBody>
      </p:sp>
      <p:sp>
        <p:nvSpPr>
          <p:cNvPr id="6" name="Прямоугольник 5"/>
          <p:cNvSpPr/>
          <p:nvPr/>
        </p:nvSpPr>
        <p:spPr>
          <a:xfrm>
            <a:off x="1043608" y="1556792"/>
            <a:ext cx="507863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К  О  Н  Д   Е  Н  С   А  Ц  </a:t>
            </a:r>
            <a:r>
              <a:rPr lang="ru-RU" sz="2800" b="1" dirty="0" smtClean="0">
                <a:ln w="1905"/>
                <a:solidFill>
                  <a:srgbClr val="FF0000"/>
                </a:solidFill>
                <a:effectLst>
                  <a:innerShdw blurRad="69850" dist="43180" dir="5400000">
                    <a:srgbClr val="000000">
                      <a:alpha val="65000"/>
                    </a:srgbClr>
                  </a:innerShdw>
                </a:effectLst>
              </a:rPr>
              <a:t>И</a:t>
            </a:r>
            <a:r>
              <a:rPr lang="ru-RU" sz="2800" b="1" dirty="0" smtClean="0">
                <a:ln w="1905"/>
                <a:solidFill>
                  <a:schemeClr val="bg1"/>
                </a:solidFill>
                <a:effectLst>
                  <a:innerShdw blurRad="69850" dist="43180" dir="5400000">
                    <a:srgbClr val="000000">
                      <a:alpha val="65000"/>
                    </a:srgbClr>
                  </a:innerShdw>
                </a:effectLst>
              </a:rPr>
              <a:t>  Я</a:t>
            </a:r>
            <a:endParaRPr lang="ru-RU" sz="2800" dirty="0"/>
          </a:p>
        </p:txBody>
      </p:sp>
      <p:sp>
        <p:nvSpPr>
          <p:cNvPr id="7" name="Прямоугольник 6"/>
          <p:cNvSpPr/>
          <p:nvPr/>
        </p:nvSpPr>
        <p:spPr>
          <a:xfrm>
            <a:off x="5172656" y="2132856"/>
            <a:ext cx="2746265" cy="523220"/>
          </a:xfrm>
          <a:prstGeom prst="rect">
            <a:avLst/>
          </a:prstGeom>
        </p:spPr>
        <p:txBody>
          <a:bodyPr wrap="none">
            <a:spAutoFit/>
          </a:bodyPr>
          <a:lstStyle/>
          <a:p>
            <a:r>
              <a:rPr lang="ru-RU" sz="2800" b="1" dirty="0" smtClean="0">
                <a:ln w="1905"/>
                <a:solidFill>
                  <a:srgbClr val="FF0000"/>
                </a:solidFill>
                <a:effectLst>
                  <a:innerShdw blurRad="69850" dist="43180" dir="5400000">
                    <a:srgbClr val="000000">
                      <a:alpha val="65000"/>
                    </a:srgbClr>
                  </a:innerShdw>
                </a:effectLst>
              </a:rPr>
              <a:t>Ф</a:t>
            </a:r>
            <a:r>
              <a:rPr lang="ru-RU" sz="2800" b="1" dirty="0" smtClean="0">
                <a:ln w="1905"/>
                <a:solidFill>
                  <a:schemeClr val="bg1"/>
                </a:solidFill>
                <a:effectLst>
                  <a:innerShdw blurRad="69850" dist="43180" dir="5400000">
                    <a:srgbClr val="000000">
                      <a:alpha val="65000"/>
                    </a:srgbClr>
                  </a:innerShdw>
                </a:effectLst>
              </a:rPr>
              <a:t>  И  З   И  К  А</a:t>
            </a:r>
            <a:endParaRPr lang="ru-RU" sz="2800" dirty="0"/>
          </a:p>
        </p:txBody>
      </p:sp>
      <p:sp>
        <p:nvSpPr>
          <p:cNvPr id="8" name="Прямоугольник 7"/>
          <p:cNvSpPr/>
          <p:nvPr/>
        </p:nvSpPr>
        <p:spPr>
          <a:xfrm>
            <a:off x="3275856" y="2780928"/>
            <a:ext cx="467788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А  М  О  Р   </a:t>
            </a:r>
            <a:r>
              <a:rPr lang="ru-RU" sz="2800" b="1" dirty="0" smtClean="0">
                <a:ln w="1905"/>
                <a:solidFill>
                  <a:srgbClr val="FF0000"/>
                </a:solidFill>
                <a:effectLst>
                  <a:innerShdw blurRad="69850" dist="43180" dir="5400000">
                    <a:srgbClr val="000000">
                      <a:alpha val="65000"/>
                    </a:srgbClr>
                  </a:innerShdw>
                </a:effectLst>
              </a:rPr>
              <a:t>Ф</a:t>
            </a:r>
            <a:r>
              <a:rPr lang="ru-RU" sz="2800" b="1" dirty="0" smtClean="0">
                <a:ln w="1905"/>
                <a:solidFill>
                  <a:schemeClr val="bg1"/>
                </a:solidFill>
                <a:effectLst>
                  <a:innerShdw blurRad="69850" dist="43180" dir="5400000">
                    <a:srgbClr val="000000">
                      <a:alpha val="65000"/>
                    </a:srgbClr>
                  </a:innerShdw>
                </a:effectLst>
              </a:rPr>
              <a:t> Н   О  С  Т   Ь</a:t>
            </a:r>
            <a:endParaRPr lang="ru-RU" sz="2800" dirty="0"/>
          </a:p>
        </p:txBody>
      </p:sp>
      <p:sp>
        <p:nvSpPr>
          <p:cNvPr id="10" name="Прямоугольник 9"/>
          <p:cNvSpPr/>
          <p:nvPr/>
        </p:nvSpPr>
        <p:spPr>
          <a:xfrm>
            <a:off x="1411175" y="3463583"/>
            <a:ext cx="5222905"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 Т  Е  М  П  Е   Р   А  Т   </a:t>
            </a:r>
            <a:r>
              <a:rPr lang="ru-RU" sz="2800" b="1" dirty="0" smtClean="0">
                <a:ln w="1905"/>
                <a:solidFill>
                  <a:srgbClr val="FF0000"/>
                </a:solidFill>
                <a:effectLst>
                  <a:innerShdw blurRad="69850" dist="43180" dir="5400000">
                    <a:srgbClr val="000000">
                      <a:alpha val="65000"/>
                    </a:srgbClr>
                  </a:innerShdw>
                </a:effectLst>
              </a:rPr>
              <a:t>У</a:t>
            </a:r>
            <a:r>
              <a:rPr lang="ru-RU" sz="2800" b="1" dirty="0" smtClean="0">
                <a:ln w="1905"/>
                <a:solidFill>
                  <a:schemeClr val="bg1"/>
                </a:solidFill>
                <a:effectLst>
                  <a:innerShdw blurRad="69850" dist="43180" dir="5400000">
                    <a:srgbClr val="000000">
                      <a:alpha val="65000"/>
                    </a:srgbClr>
                  </a:innerShdw>
                </a:effectLst>
              </a:rPr>
              <a:t>  Р  А</a:t>
            </a:r>
            <a:endParaRPr lang="ru-RU" sz="2800" dirty="0"/>
          </a:p>
        </p:txBody>
      </p:sp>
      <p:sp>
        <p:nvSpPr>
          <p:cNvPr id="4" name="Прямоугольник 3"/>
          <p:cNvSpPr/>
          <p:nvPr/>
        </p:nvSpPr>
        <p:spPr>
          <a:xfrm>
            <a:off x="4723323" y="4149080"/>
            <a:ext cx="3296095"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И  </a:t>
            </a:r>
            <a:r>
              <a:rPr lang="ru-RU" sz="2800" b="1" dirty="0" smtClean="0">
                <a:ln w="1905"/>
                <a:solidFill>
                  <a:srgbClr val="FF0000"/>
                </a:solidFill>
                <a:effectLst>
                  <a:innerShdw blurRad="69850" dist="43180" dir="5400000">
                    <a:srgbClr val="000000">
                      <a:alpha val="65000"/>
                    </a:srgbClr>
                  </a:innerShdw>
                </a:effectLst>
              </a:rPr>
              <a:t>З</a:t>
            </a:r>
            <a:r>
              <a:rPr lang="ru-RU" sz="2800" b="1" dirty="0" smtClean="0">
                <a:ln w="1905"/>
                <a:solidFill>
                  <a:schemeClr val="bg1"/>
                </a:solidFill>
                <a:effectLst>
                  <a:innerShdw blurRad="69850" dist="43180" dir="5400000">
                    <a:srgbClr val="000000">
                      <a:alpha val="65000"/>
                    </a:srgbClr>
                  </a:innerShdw>
                </a:effectLst>
              </a:rPr>
              <a:t>   О  Х  О   Р  А</a:t>
            </a:r>
            <a:endParaRPr lang="ru-RU" sz="2800" dirty="0"/>
          </a:p>
        </p:txBody>
      </p:sp>
    </p:spTree>
    <p:extLst>
      <p:ext uri="{BB962C8B-B14F-4D97-AF65-F5344CB8AC3E}">
        <p14:creationId xmlns:p14="http://schemas.microsoft.com/office/powerpoint/2010/main" xmlns="" val="265139622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259632" y="30544"/>
            <a:ext cx="6768752" cy="607368"/>
          </a:xfrm>
        </p:spPr>
        <p:txBody>
          <a:bodyPr>
            <a:prstTxWarp prst="textDoubleWave1">
              <a:avLst/>
            </a:prstTxWarp>
            <a:normAutofit fontScale="90000"/>
            <a:scene3d>
              <a:camera prst="orthographicFront"/>
              <a:lightRig rig="soft" dir="t">
                <a:rot lat="0" lon="0" rev="10800000"/>
              </a:lightRig>
            </a:scene3d>
            <a:sp3d>
              <a:bevelT w="27940" h="12700"/>
              <a:contourClr>
                <a:srgbClr val="DDDDDD"/>
              </a:contourClr>
            </a:sp3d>
          </a:bodyPr>
          <a:lstStyle/>
          <a:p>
            <a:r>
              <a:rPr lang="ru-RU" spc="150" dirty="0" smtClean="0">
                <a:ln w="11430"/>
                <a:solidFill>
                  <a:srgbClr val="F8F8F8"/>
                </a:solidFill>
                <a:effectLst>
                  <a:outerShdw blurRad="25400" algn="tl" rotWithShape="0">
                    <a:srgbClr val="000000">
                      <a:alpha val="43000"/>
                    </a:srgbClr>
                  </a:outerShdw>
                </a:effectLst>
                <a:latin typeface="Segoe Print" pitchFamily="2" charset="0"/>
              </a:rPr>
              <a:t>Агрегатные</a:t>
            </a:r>
            <a:r>
              <a:rPr lang="en-US" spc="150" dirty="0" smtClean="0">
                <a:ln w="11430"/>
                <a:solidFill>
                  <a:srgbClr val="F8F8F8"/>
                </a:solidFill>
                <a:effectLst>
                  <a:outerShdw blurRad="25400" algn="tl" rotWithShape="0">
                    <a:srgbClr val="000000">
                      <a:alpha val="43000"/>
                    </a:srgbClr>
                  </a:outerShdw>
                </a:effectLst>
                <a:latin typeface="Segoe Print" pitchFamily="2" charset="0"/>
              </a:rPr>
              <a:t>  </a:t>
            </a:r>
            <a:r>
              <a:rPr lang="ru-RU" spc="150" dirty="0" smtClean="0">
                <a:ln w="11430"/>
                <a:solidFill>
                  <a:srgbClr val="F8F8F8"/>
                </a:solidFill>
                <a:effectLst>
                  <a:outerShdw blurRad="25400" algn="tl" rotWithShape="0">
                    <a:srgbClr val="000000">
                      <a:alpha val="43000"/>
                    </a:srgbClr>
                  </a:outerShdw>
                </a:effectLst>
                <a:latin typeface="Segoe Print" pitchFamily="2" charset="0"/>
              </a:rPr>
              <a:t>состояния:</a:t>
            </a:r>
            <a:endParaRPr lang="ru-RU" spc="150" dirty="0">
              <a:ln w="11430"/>
              <a:solidFill>
                <a:srgbClr val="F8F8F8"/>
              </a:solidFill>
              <a:effectLst>
                <a:outerShdw blurRad="25400" algn="tl" rotWithShape="0">
                  <a:srgbClr val="000000">
                    <a:alpha val="43000"/>
                  </a:srgbClr>
                </a:outerShdw>
              </a:effectLst>
              <a:latin typeface="Segoe Print" pitchFamily="2"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xmlns="" val="1308298517"/>
              </p:ext>
            </p:extLst>
          </p:nvPr>
        </p:nvGraphicFramePr>
        <p:xfrm>
          <a:off x="467544" y="764704"/>
          <a:ext cx="8208716" cy="6382832"/>
        </p:xfrm>
        <a:graphic>
          <a:graphicData uri="http://schemas.openxmlformats.org/drawingml/2006/table">
            <a:tbl>
              <a:tblPr>
                <a:tableStyleId>{5940675A-B579-460E-94D1-54222C63F5DA}</a:tableStyleId>
              </a:tblPr>
              <a:tblGrid>
                <a:gridCol w="1367868"/>
                <a:gridCol w="1983182"/>
                <a:gridCol w="1642347"/>
                <a:gridCol w="1642346"/>
                <a:gridCol w="1572973"/>
              </a:tblGrid>
              <a:tr h="7745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u="none" strike="noStrike" cap="none" normalizeH="0" baseline="0" dirty="0" smtClean="0">
                          <a:ln>
                            <a:noFill/>
                          </a:ln>
                          <a:effectLst/>
                        </a:rPr>
                        <a:t>агрегатное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u="none" strike="noStrike" cap="none" normalizeH="0" baseline="0" dirty="0" smtClean="0">
                          <a:ln>
                            <a:noFill/>
                          </a:ln>
                          <a:effectLst/>
                        </a:rPr>
                        <a:t>состояние</a:t>
                      </a:r>
                      <a:endParaRPr kumimoji="0" lang="ru-RU" sz="18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u="none" strike="noStrike" cap="none" normalizeH="0" baseline="0" dirty="0" smtClean="0">
                          <a:ln>
                            <a:noFill/>
                          </a:ln>
                          <a:effectLst/>
                        </a:rPr>
                        <a:t>свойства</a:t>
                      </a:r>
                      <a:endParaRPr kumimoji="0" lang="ru-RU" sz="18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u="none" strike="noStrike" cap="none" normalizeH="0" baseline="0" dirty="0" smtClean="0">
                          <a:ln>
                            <a:noFill/>
                          </a:ln>
                          <a:effectLst/>
                        </a:rPr>
                        <a:t>расположение молекул</a:t>
                      </a:r>
                      <a:endParaRPr kumimoji="0" lang="ru-RU" sz="18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u="none" strike="noStrike" cap="none" normalizeH="0" baseline="0" dirty="0" smtClean="0">
                          <a:ln>
                            <a:noFill/>
                          </a:ln>
                          <a:effectLst/>
                        </a:rPr>
                        <a:t>движение молекул</a:t>
                      </a:r>
                      <a:endParaRPr kumimoji="0" lang="ru-RU" sz="18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u="none" strike="noStrike" cap="none" normalizeH="0" baseline="0" dirty="0" smtClean="0">
                          <a:ln>
                            <a:noFill/>
                          </a:ln>
                          <a:effectLst/>
                        </a:rPr>
                        <a:t>взаимодействие молекул</a:t>
                      </a:r>
                      <a:endParaRPr kumimoji="0" lang="ru-RU" sz="1800" b="0" i="0" u="none" strike="noStrike" cap="none" normalizeH="0" baseline="0" dirty="0" smtClean="0">
                        <a:ln>
                          <a:noFill/>
                        </a:ln>
                        <a:solidFill>
                          <a:schemeClr val="tx1"/>
                        </a:solidFill>
                        <a:effectLst/>
                        <a:latin typeface="Arial" charset="0"/>
                      </a:endParaRPr>
                    </a:p>
                  </a:txBody>
                  <a:tcPr horzOverflow="overflow"/>
                </a:tc>
              </a:tr>
              <a:tr h="175229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u="none" strike="noStrike" cap="none" normalizeH="0" baseline="0" dirty="0" smtClean="0">
                          <a:ln>
                            <a:noFill/>
                          </a:ln>
                          <a:effectLst/>
                        </a:rPr>
                        <a:t>газ</a:t>
                      </a:r>
                      <a:endParaRPr kumimoji="0" lang="ru-RU" sz="18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Не имеет собственной формы и постоянного объема; сжимаемость; неограниченно расширяется, заполняя весь предоставленный объем</a:t>
                      </a:r>
                      <a:endParaRPr kumimoji="0" lang="ru-RU" sz="14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Расстояние между молекулами значительно больше размеров молекул</a:t>
                      </a:r>
                      <a:endParaRPr kumimoji="0" lang="ru-RU" sz="14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Свободное</a:t>
                      </a:r>
                      <a:endParaRPr kumimoji="0" lang="ru-RU" sz="14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Частицы не связаны или весьма слабо связанны силами взаимодействия</a:t>
                      </a:r>
                      <a:endParaRPr kumimoji="0" lang="ru-RU" sz="1400" b="0" i="0" u="none" strike="noStrike" cap="none" normalizeH="0" baseline="0" dirty="0" smtClean="0">
                        <a:ln>
                          <a:noFill/>
                        </a:ln>
                        <a:solidFill>
                          <a:schemeClr val="tx1"/>
                        </a:solidFill>
                        <a:effectLst/>
                        <a:latin typeface="Arial" charset="0"/>
                      </a:endParaRPr>
                    </a:p>
                  </a:txBody>
                  <a:tcPr horzOverflow="overflow"/>
                </a:tc>
              </a:tr>
              <a:tr h="19229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u="none" strike="noStrike" cap="none" normalizeH="0" baseline="0" dirty="0" smtClean="0">
                          <a:ln>
                            <a:noFill/>
                          </a:ln>
                          <a:effectLst/>
                        </a:rPr>
                        <a:t>жидкость</a:t>
                      </a:r>
                      <a:endParaRPr kumimoji="0" lang="ru-RU" sz="18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Сохраняет объем; принимает форму сосуда; текучесть; малая сжимаемость</a:t>
                      </a:r>
                      <a:endParaRPr kumimoji="0" lang="ru-RU" sz="14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Расстояние между молекулами меньше размеров молекул</a:t>
                      </a:r>
                      <a:endParaRPr kumimoji="0" lang="ru-RU" sz="14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Колеблются около положения равновесия, совершают перескоки из одного положения равновесия в другое.</a:t>
                      </a:r>
                      <a:endParaRPr kumimoji="0" lang="ru-RU" sz="14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Взаимодействуют в основном с соседними молекулами; межмолекулярные притяжения велики.</a:t>
                      </a:r>
                      <a:endParaRPr kumimoji="0" lang="ru-RU" sz="1400" b="0" i="0" u="none" strike="noStrike" cap="none" normalizeH="0" baseline="0" dirty="0" smtClean="0">
                        <a:ln>
                          <a:noFill/>
                        </a:ln>
                        <a:solidFill>
                          <a:schemeClr val="tx1"/>
                        </a:solidFill>
                        <a:effectLst/>
                        <a:latin typeface="Arial" charset="0"/>
                      </a:endParaRPr>
                    </a:p>
                  </a:txBody>
                  <a:tcPr horzOverflow="overflow"/>
                </a:tc>
              </a:tr>
              <a:tr h="1336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800" u="none" strike="noStrike" cap="none" normalizeH="0" baseline="0" dirty="0" smtClean="0">
                          <a:ln>
                            <a:noFill/>
                          </a:ln>
                          <a:effectLst/>
                        </a:rPr>
                        <a:t>твердые тела</a:t>
                      </a:r>
                      <a:endParaRPr kumimoji="0" lang="ru-RU" sz="18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Сохраняют объем; имеют собственную форму; малая сжимаемость</a:t>
                      </a:r>
                      <a:endParaRPr kumimoji="0" lang="ru-RU" sz="14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Расположены в определенном порядке, т.е. образуют кристаллическую решетку.</a:t>
                      </a:r>
                      <a:endParaRPr kumimoji="0" lang="ru-RU" sz="14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Колебательные движения около положения равновесия</a:t>
                      </a:r>
                      <a:endParaRPr kumimoji="0" lang="ru-RU" sz="1400" b="0" i="0" u="none" strike="noStrike" cap="none" normalizeH="0" baseline="0" dirty="0" smtClean="0">
                        <a:ln>
                          <a:noFill/>
                        </a:ln>
                        <a:solidFill>
                          <a:schemeClr val="tx1"/>
                        </a:solidFill>
                        <a:effectLst/>
                        <a:latin typeface="Arial" charset="0"/>
                      </a:endParaRPr>
                    </a:p>
                  </a:txBody>
                  <a:tcPr horzOverflow="overflow"/>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ru-RU" sz="1400" u="none" strike="noStrike" cap="none" normalizeH="0" baseline="0" dirty="0" smtClean="0">
                          <a:ln>
                            <a:noFill/>
                          </a:ln>
                          <a:effectLst/>
                        </a:rPr>
                        <a:t>Взаимодействуют с соседними молекулами; силы притяжения велики.</a:t>
                      </a:r>
                      <a:endParaRPr kumimoji="0" lang="ru-RU" sz="1400" b="0" i="0" u="none" strike="noStrike" cap="none" normalizeH="0" baseline="0" dirty="0" smtClean="0">
                        <a:ln>
                          <a:noFill/>
                        </a:ln>
                        <a:solidFill>
                          <a:schemeClr val="tx1"/>
                        </a:solidFill>
                        <a:effectLst/>
                        <a:latin typeface="Arial" charset="0"/>
                      </a:endParaRPr>
                    </a:p>
                  </a:txBody>
                  <a:tcPr horzOverflow="overflow"/>
                </a:tc>
              </a:tr>
            </a:tbl>
          </a:graphicData>
        </a:graphic>
      </p:graphicFrame>
    </p:spTree>
    <p:extLst>
      <p:ext uri="{BB962C8B-B14F-4D97-AF65-F5344CB8AC3E}">
        <p14:creationId xmlns:p14="http://schemas.microsoft.com/office/powerpoint/2010/main" xmlns="" val="3932867839"/>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48680"/>
            <a:ext cx="8964488" cy="5170646"/>
          </a:xfrm>
          <a:prstGeom prst="rect">
            <a:avLst/>
          </a:prstGeom>
        </p:spPr>
        <p:txBody>
          <a:bodyPr wrap="square">
            <a:spAutoFit/>
          </a:bodyPr>
          <a:lstStyle/>
          <a:p>
            <a:r>
              <a:rPr lang="ru-RU" sz="6600" dirty="0">
                <a:solidFill>
                  <a:schemeClr val="bg1"/>
                </a:solidFill>
              </a:rPr>
              <a:t>7. Как называется процесс переход вещества из жидкого состояния в газообразное?</a:t>
            </a:r>
          </a:p>
        </p:txBody>
      </p:sp>
    </p:spTree>
    <p:extLst>
      <p:ext uri="{BB962C8B-B14F-4D97-AF65-F5344CB8AC3E}">
        <p14:creationId xmlns:p14="http://schemas.microsoft.com/office/powerpoint/2010/main" xmlns="" val="6927532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Светлана\Рабочий стол\Полноэкранная запись 14.10.2012 13332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764704"/>
            <a:ext cx="8839678" cy="532859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5148064" y="908720"/>
            <a:ext cx="3778732" cy="523220"/>
          </a:xfrm>
          <a:prstGeom prst="rect">
            <a:avLst/>
          </a:prstGeom>
        </p:spPr>
        <p:txBody>
          <a:bodyPr wrap="square">
            <a:spAutoFit/>
          </a:bodyPr>
          <a:lstStyle/>
          <a:p>
            <a:r>
              <a:rPr lang="ru-RU" sz="2800" b="1" dirty="0" smtClean="0">
                <a:ln w="1905"/>
                <a:solidFill>
                  <a:srgbClr val="FF0000"/>
                </a:solidFill>
                <a:effectLst>
                  <a:innerShdw blurRad="69850" dist="43180" dir="5400000">
                    <a:srgbClr val="000000">
                      <a:alpha val="65000"/>
                    </a:srgbClr>
                  </a:innerShdw>
                </a:effectLst>
              </a:rPr>
              <a:t>Д</a:t>
            </a:r>
            <a:r>
              <a:rPr lang="ru-RU" sz="2800" b="1" dirty="0" smtClean="0">
                <a:ln w="1905"/>
                <a:solidFill>
                  <a:schemeClr val="bg1"/>
                </a:solidFill>
                <a:effectLst>
                  <a:innerShdw blurRad="69850" dist="43180" dir="5400000">
                    <a:srgbClr val="000000">
                      <a:alpha val="65000"/>
                    </a:srgbClr>
                  </a:innerShdw>
                </a:effectLst>
              </a:rPr>
              <a:t>   А  В  Л   Е  Н  И  Е</a:t>
            </a:r>
            <a:endParaRPr lang="ru-RU" sz="2800" dirty="0"/>
          </a:p>
        </p:txBody>
      </p:sp>
      <p:sp>
        <p:nvSpPr>
          <p:cNvPr id="6" name="Прямоугольник 5"/>
          <p:cNvSpPr/>
          <p:nvPr/>
        </p:nvSpPr>
        <p:spPr>
          <a:xfrm>
            <a:off x="1043608" y="1556792"/>
            <a:ext cx="507863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К  О  Н  Д   Е  Н  С   А  Ц  </a:t>
            </a:r>
            <a:r>
              <a:rPr lang="ru-RU" sz="2800" b="1" dirty="0" smtClean="0">
                <a:ln w="1905"/>
                <a:solidFill>
                  <a:srgbClr val="FF0000"/>
                </a:solidFill>
                <a:effectLst>
                  <a:innerShdw blurRad="69850" dist="43180" dir="5400000">
                    <a:srgbClr val="000000">
                      <a:alpha val="65000"/>
                    </a:srgbClr>
                  </a:innerShdw>
                </a:effectLst>
              </a:rPr>
              <a:t>И</a:t>
            </a:r>
            <a:r>
              <a:rPr lang="ru-RU" sz="2800" b="1" dirty="0" smtClean="0">
                <a:ln w="1905"/>
                <a:solidFill>
                  <a:schemeClr val="bg1"/>
                </a:solidFill>
                <a:effectLst>
                  <a:innerShdw blurRad="69850" dist="43180" dir="5400000">
                    <a:srgbClr val="000000">
                      <a:alpha val="65000"/>
                    </a:srgbClr>
                  </a:innerShdw>
                </a:effectLst>
              </a:rPr>
              <a:t>  Я</a:t>
            </a:r>
            <a:endParaRPr lang="ru-RU" sz="2800" dirty="0"/>
          </a:p>
        </p:txBody>
      </p:sp>
      <p:sp>
        <p:nvSpPr>
          <p:cNvPr id="7" name="Прямоугольник 6"/>
          <p:cNvSpPr/>
          <p:nvPr/>
        </p:nvSpPr>
        <p:spPr>
          <a:xfrm>
            <a:off x="5172656" y="2132856"/>
            <a:ext cx="2746265" cy="523220"/>
          </a:xfrm>
          <a:prstGeom prst="rect">
            <a:avLst/>
          </a:prstGeom>
        </p:spPr>
        <p:txBody>
          <a:bodyPr wrap="none">
            <a:spAutoFit/>
          </a:bodyPr>
          <a:lstStyle/>
          <a:p>
            <a:r>
              <a:rPr lang="ru-RU" sz="2800" b="1" dirty="0" smtClean="0">
                <a:ln w="1905"/>
                <a:solidFill>
                  <a:srgbClr val="FF0000"/>
                </a:solidFill>
                <a:effectLst>
                  <a:innerShdw blurRad="69850" dist="43180" dir="5400000">
                    <a:srgbClr val="000000">
                      <a:alpha val="65000"/>
                    </a:srgbClr>
                  </a:innerShdw>
                </a:effectLst>
              </a:rPr>
              <a:t>Ф</a:t>
            </a:r>
            <a:r>
              <a:rPr lang="ru-RU" sz="2800" b="1" dirty="0" smtClean="0">
                <a:ln w="1905"/>
                <a:solidFill>
                  <a:schemeClr val="bg1"/>
                </a:solidFill>
                <a:effectLst>
                  <a:innerShdw blurRad="69850" dist="43180" dir="5400000">
                    <a:srgbClr val="000000">
                      <a:alpha val="65000"/>
                    </a:srgbClr>
                  </a:innerShdw>
                </a:effectLst>
              </a:rPr>
              <a:t>  И  З   И  К  А</a:t>
            </a:r>
            <a:endParaRPr lang="ru-RU" sz="2800" dirty="0"/>
          </a:p>
        </p:txBody>
      </p:sp>
      <p:sp>
        <p:nvSpPr>
          <p:cNvPr id="8" name="Прямоугольник 7"/>
          <p:cNvSpPr/>
          <p:nvPr/>
        </p:nvSpPr>
        <p:spPr>
          <a:xfrm>
            <a:off x="3275856" y="2780928"/>
            <a:ext cx="467788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А  М  О  Р   </a:t>
            </a:r>
            <a:r>
              <a:rPr lang="ru-RU" sz="2800" b="1" dirty="0" smtClean="0">
                <a:ln w="1905"/>
                <a:solidFill>
                  <a:srgbClr val="FF0000"/>
                </a:solidFill>
                <a:effectLst>
                  <a:innerShdw blurRad="69850" dist="43180" dir="5400000">
                    <a:srgbClr val="000000">
                      <a:alpha val="65000"/>
                    </a:srgbClr>
                  </a:innerShdw>
                </a:effectLst>
              </a:rPr>
              <a:t>Ф</a:t>
            </a:r>
            <a:r>
              <a:rPr lang="ru-RU" sz="2800" b="1" dirty="0" smtClean="0">
                <a:ln w="1905"/>
                <a:solidFill>
                  <a:schemeClr val="bg1"/>
                </a:solidFill>
                <a:effectLst>
                  <a:innerShdw blurRad="69850" dist="43180" dir="5400000">
                    <a:srgbClr val="000000">
                      <a:alpha val="65000"/>
                    </a:srgbClr>
                  </a:innerShdw>
                </a:effectLst>
              </a:rPr>
              <a:t> Н   О  С  Т   Ь</a:t>
            </a:r>
            <a:endParaRPr lang="ru-RU" sz="2800" dirty="0"/>
          </a:p>
        </p:txBody>
      </p:sp>
      <p:sp>
        <p:nvSpPr>
          <p:cNvPr id="10" name="Прямоугольник 9"/>
          <p:cNvSpPr/>
          <p:nvPr/>
        </p:nvSpPr>
        <p:spPr>
          <a:xfrm>
            <a:off x="1411175" y="3463583"/>
            <a:ext cx="5222905"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 Т  Е  М  П  Е   Р   А  Т   </a:t>
            </a:r>
            <a:r>
              <a:rPr lang="ru-RU" sz="2800" b="1" dirty="0" smtClean="0">
                <a:ln w="1905"/>
                <a:solidFill>
                  <a:srgbClr val="FF0000"/>
                </a:solidFill>
                <a:effectLst>
                  <a:innerShdw blurRad="69850" dist="43180" dir="5400000">
                    <a:srgbClr val="000000">
                      <a:alpha val="65000"/>
                    </a:srgbClr>
                  </a:innerShdw>
                </a:effectLst>
              </a:rPr>
              <a:t>У</a:t>
            </a:r>
            <a:r>
              <a:rPr lang="ru-RU" sz="2800" b="1" dirty="0" smtClean="0">
                <a:ln w="1905"/>
                <a:solidFill>
                  <a:schemeClr val="bg1"/>
                </a:solidFill>
                <a:effectLst>
                  <a:innerShdw blurRad="69850" dist="43180" dir="5400000">
                    <a:srgbClr val="000000">
                      <a:alpha val="65000"/>
                    </a:srgbClr>
                  </a:innerShdw>
                </a:effectLst>
              </a:rPr>
              <a:t>  Р  А</a:t>
            </a:r>
            <a:endParaRPr lang="ru-RU" sz="2800" dirty="0"/>
          </a:p>
        </p:txBody>
      </p:sp>
      <p:sp>
        <p:nvSpPr>
          <p:cNvPr id="4" name="Прямоугольник 3"/>
          <p:cNvSpPr/>
          <p:nvPr/>
        </p:nvSpPr>
        <p:spPr>
          <a:xfrm>
            <a:off x="4723323" y="4149080"/>
            <a:ext cx="3296095"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И  </a:t>
            </a:r>
            <a:r>
              <a:rPr lang="ru-RU" sz="2800" b="1" dirty="0" smtClean="0">
                <a:ln w="1905"/>
                <a:solidFill>
                  <a:srgbClr val="FF0000"/>
                </a:solidFill>
                <a:effectLst>
                  <a:innerShdw blurRad="69850" dist="43180" dir="5400000">
                    <a:srgbClr val="000000">
                      <a:alpha val="65000"/>
                    </a:srgbClr>
                  </a:innerShdw>
                </a:effectLst>
              </a:rPr>
              <a:t>З</a:t>
            </a:r>
            <a:r>
              <a:rPr lang="ru-RU" sz="2800" b="1" dirty="0" smtClean="0">
                <a:ln w="1905"/>
                <a:solidFill>
                  <a:schemeClr val="bg1"/>
                </a:solidFill>
                <a:effectLst>
                  <a:innerShdw blurRad="69850" dist="43180" dir="5400000">
                    <a:srgbClr val="000000">
                      <a:alpha val="65000"/>
                    </a:srgbClr>
                  </a:innerShdw>
                </a:effectLst>
              </a:rPr>
              <a:t>   О  Х  О   Р  А</a:t>
            </a:r>
            <a:endParaRPr lang="ru-RU" sz="2800" dirty="0"/>
          </a:p>
        </p:txBody>
      </p:sp>
      <p:sp>
        <p:nvSpPr>
          <p:cNvPr id="11" name="Прямоугольник 10"/>
          <p:cNvSpPr/>
          <p:nvPr/>
        </p:nvSpPr>
        <p:spPr>
          <a:xfrm>
            <a:off x="1897848" y="4725144"/>
            <a:ext cx="4222631"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И  С  П   А  Р   Е  Н  </a:t>
            </a:r>
            <a:r>
              <a:rPr lang="ru-RU" sz="2800" b="1" dirty="0" smtClean="0">
                <a:ln w="1905"/>
                <a:solidFill>
                  <a:srgbClr val="FF0000"/>
                </a:solidFill>
                <a:effectLst>
                  <a:innerShdw blurRad="69850" dist="43180" dir="5400000">
                    <a:srgbClr val="000000">
                      <a:alpha val="65000"/>
                    </a:srgbClr>
                  </a:innerShdw>
                </a:effectLst>
              </a:rPr>
              <a:t>И</a:t>
            </a:r>
            <a:r>
              <a:rPr lang="ru-RU" sz="2800" b="1" dirty="0" smtClean="0">
                <a:ln w="1905"/>
                <a:solidFill>
                  <a:schemeClr val="bg1"/>
                </a:solidFill>
                <a:effectLst>
                  <a:innerShdw blurRad="69850" dist="43180" dir="5400000">
                    <a:srgbClr val="000000">
                      <a:alpha val="65000"/>
                    </a:srgbClr>
                  </a:innerShdw>
                </a:effectLst>
              </a:rPr>
              <a:t>   Е</a:t>
            </a:r>
            <a:endParaRPr lang="ru-RU" sz="2800" dirty="0"/>
          </a:p>
        </p:txBody>
      </p:sp>
    </p:spTree>
    <p:extLst>
      <p:ext uri="{BB962C8B-B14F-4D97-AF65-F5344CB8AC3E}">
        <p14:creationId xmlns:p14="http://schemas.microsoft.com/office/powerpoint/2010/main" xmlns="" val="265139622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style.rotation</p:attrName>
                                        </p:attrNameLst>
                                      </p:cBhvr>
                                      <p:tavLst>
                                        <p:tav tm="0">
                                          <p:val>
                                            <p:fltVal val="720"/>
                                          </p:val>
                                        </p:tav>
                                        <p:tav tm="100000">
                                          <p:val>
                                            <p:fltVal val="0"/>
                                          </p:val>
                                        </p:tav>
                                      </p:tavLst>
                                    </p:anim>
                                    <p:anim calcmode="lin" valueType="num">
                                      <p:cBhvr>
                                        <p:cTn id="9" dur="2000" fill="hold"/>
                                        <p:tgtEl>
                                          <p:spTgt spid="11"/>
                                        </p:tgtEl>
                                        <p:attrNameLst>
                                          <p:attrName>ppt_h</p:attrName>
                                        </p:attrNameLst>
                                      </p:cBhvr>
                                      <p:tavLst>
                                        <p:tav tm="0">
                                          <p:val>
                                            <p:fltVal val="0"/>
                                          </p:val>
                                        </p:tav>
                                        <p:tav tm="100000">
                                          <p:val>
                                            <p:strVal val="#ppt_h"/>
                                          </p:val>
                                        </p:tav>
                                      </p:tavLst>
                                    </p:anim>
                                    <p:anim calcmode="lin" valueType="num">
                                      <p:cBhvr>
                                        <p:cTn id="10" dur="2000" fill="hold"/>
                                        <p:tgtEl>
                                          <p:spTgt spid="11"/>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18471"/>
            <a:ext cx="8568952" cy="5909310"/>
          </a:xfrm>
          <a:prstGeom prst="rect">
            <a:avLst/>
          </a:prstGeom>
        </p:spPr>
        <p:txBody>
          <a:bodyPr wrap="square">
            <a:spAutoFit/>
          </a:bodyPr>
          <a:lstStyle/>
          <a:p>
            <a:r>
              <a:rPr lang="ru-RU" sz="5400" dirty="0">
                <a:solidFill>
                  <a:schemeClr val="bg1"/>
                </a:solidFill>
              </a:rPr>
              <a:t>8. Как называется процесс теплопередачи, осуществляемый путем переноса энергии потоками жидкости или газа? От греческого </a:t>
            </a:r>
            <a:r>
              <a:rPr lang="en-US" sz="5400" b="1" i="1" u="sng" dirty="0">
                <a:solidFill>
                  <a:schemeClr val="bg1"/>
                </a:solidFill>
              </a:rPr>
              <a:t>convectio</a:t>
            </a:r>
            <a:r>
              <a:rPr lang="en-US" sz="5400" b="1" dirty="0">
                <a:solidFill>
                  <a:schemeClr val="bg1"/>
                </a:solidFill>
              </a:rPr>
              <a:t> </a:t>
            </a:r>
            <a:r>
              <a:rPr lang="ru-RU" sz="5400" dirty="0">
                <a:solidFill>
                  <a:schemeClr val="bg1"/>
                </a:solidFill>
              </a:rPr>
              <a:t>это слово означает доставка .</a:t>
            </a:r>
          </a:p>
        </p:txBody>
      </p:sp>
    </p:spTree>
    <p:extLst>
      <p:ext uri="{BB962C8B-B14F-4D97-AF65-F5344CB8AC3E}">
        <p14:creationId xmlns:p14="http://schemas.microsoft.com/office/powerpoint/2010/main" xmlns="" val="692753223"/>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Светлана\Рабочий стол\Полноэкранная запись 14.10.2012 13332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7504" y="764704"/>
            <a:ext cx="8839678" cy="532859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5148064" y="908720"/>
            <a:ext cx="3778732" cy="523220"/>
          </a:xfrm>
          <a:prstGeom prst="rect">
            <a:avLst/>
          </a:prstGeom>
        </p:spPr>
        <p:txBody>
          <a:bodyPr wrap="square">
            <a:spAutoFit/>
          </a:bodyPr>
          <a:lstStyle/>
          <a:p>
            <a:r>
              <a:rPr lang="ru-RU" sz="2800" b="1" dirty="0" smtClean="0">
                <a:ln w="1905"/>
                <a:solidFill>
                  <a:srgbClr val="FF0000"/>
                </a:solidFill>
                <a:effectLst>
                  <a:innerShdw blurRad="69850" dist="43180" dir="5400000">
                    <a:srgbClr val="000000">
                      <a:alpha val="65000"/>
                    </a:srgbClr>
                  </a:innerShdw>
                </a:effectLst>
              </a:rPr>
              <a:t>Д</a:t>
            </a:r>
            <a:r>
              <a:rPr lang="ru-RU" sz="2800" b="1" dirty="0" smtClean="0">
                <a:ln w="1905"/>
                <a:solidFill>
                  <a:schemeClr val="bg1"/>
                </a:solidFill>
                <a:effectLst>
                  <a:innerShdw blurRad="69850" dist="43180" dir="5400000">
                    <a:srgbClr val="000000">
                      <a:alpha val="65000"/>
                    </a:srgbClr>
                  </a:innerShdw>
                </a:effectLst>
              </a:rPr>
              <a:t>   А  В  Л   Е  Н  И  Е</a:t>
            </a:r>
            <a:endParaRPr lang="ru-RU" sz="2800" dirty="0"/>
          </a:p>
        </p:txBody>
      </p:sp>
      <p:sp>
        <p:nvSpPr>
          <p:cNvPr id="6" name="Прямоугольник 5"/>
          <p:cNvSpPr/>
          <p:nvPr/>
        </p:nvSpPr>
        <p:spPr>
          <a:xfrm>
            <a:off x="1043608" y="1556792"/>
            <a:ext cx="507863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К  О  Н  Д   Е  Н  С   А  Ц  </a:t>
            </a:r>
            <a:r>
              <a:rPr lang="ru-RU" sz="2800" b="1" dirty="0" smtClean="0">
                <a:ln w="1905"/>
                <a:solidFill>
                  <a:srgbClr val="FF0000"/>
                </a:solidFill>
                <a:effectLst>
                  <a:innerShdw blurRad="69850" dist="43180" dir="5400000">
                    <a:srgbClr val="000000">
                      <a:alpha val="65000"/>
                    </a:srgbClr>
                  </a:innerShdw>
                </a:effectLst>
              </a:rPr>
              <a:t>И</a:t>
            </a:r>
            <a:r>
              <a:rPr lang="ru-RU" sz="2800" b="1" dirty="0" smtClean="0">
                <a:ln w="1905"/>
                <a:solidFill>
                  <a:schemeClr val="bg1"/>
                </a:solidFill>
                <a:effectLst>
                  <a:innerShdw blurRad="69850" dist="43180" dir="5400000">
                    <a:srgbClr val="000000">
                      <a:alpha val="65000"/>
                    </a:srgbClr>
                  </a:innerShdw>
                </a:effectLst>
              </a:rPr>
              <a:t>  Я</a:t>
            </a:r>
            <a:endParaRPr lang="ru-RU" sz="2800" dirty="0"/>
          </a:p>
        </p:txBody>
      </p:sp>
      <p:sp>
        <p:nvSpPr>
          <p:cNvPr id="7" name="Прямоугольник 6"/>
          <p:cNvSpPr/>
          <p:nvPr/>
        </p:nvSpPr>
        <p:spPr>
          <a:xfrm>
            <a:off x="5172656" y="2132856"/>
            <a:ext cx="2746265" cy="523220"/>
          </a:xfrm>
          <a:prstGeom prst="rect">
            <a:avLst/>
          </a:prstGeom>
        </p:spPr>
        <p:txBody>
          <a:bodyPr wrap="none">
            <a:spAutoFit/>
          </a:bodyPr>
          <a:lstStyle/>
          <a:p>
            <a:r>
              <a:rPr lang="ru-RU" sz="2800" b="1" dirty="0" smtClean="0">
                <a:ln w="1905"/>
                <a:solidFill>
                  <a:srgbClr val="FF0000"/>
                </a:solidFill>
                <a:effectLst>
                  <a:innerShdw blurRad="69850" dist="43180" dir="5400000">
                    <a:srgbClr val="000000">
                      <a:alpha val="65000"/>
                    </a:srgbClr>
                  </a:innerShdw>
                </a:effectLst>
              </a:rPr>
              <a:t>Ф</a:t>
            </a:r>
            <a:r>
              <a:rPr lang="ru-RU" sz="2800" b="1" dirty="0" smtClean="0">
                <a:ln w="1905"/>
                <a:solidFill>
                  <a:schemeClr val="bg1"/>
                </a:solidFill>
                <a:effectLst>
                  <a:innerShdw blurRad="69850" dist="43180" dir="5400000">
                    <a:srgbClr val="000000">
                      <a:alpha val="65000"/>
                    </a:srgbClr>
                  </a:innerShdw>
                </a:effectLst>
              </a:rPr>
              <a:t>  И  З   И  К  А</a:t>
            </a:r>
            <a:endParaRPr lang="ru-RU" sz="2800" dirty="0"/>
          </a:p>
        </p:txBody>
      </p:sp>
      <p:sp>
        <p:nvSpPr>
          <p:cNvPr id="8" name="Прямоугольник 7"/>
          <p:cNvSpPr/>
          <p:nvPr/>
        </p:nvSpPr>
        <p:spPr>
          <a:xfrm>
            <a:off x="3275856" y="2780928"/>
            <a:ext cx="4677884"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А  М  О  Р   </a:t>
            </a:r>
            <a:r>
              <a:rPr lang="ru-RU" sz="2800" b="1" dirty="0" smtClean="0">
                <a:ln w="1905"/>
                <a:solidFill>
                  <a:srgbClr val="FF0000"/>
                </a:solidFill>
                <a:effectLst>
                  <a:innerShdw blurRad="69850" dist="43180" dir="5400000">
                    <a:srgbClr val="000000">
                      <a:alpha val="65000"/>
                    </a:srgbClr>
                  </a:innerShdw>
                </a:effectLst>
              </a:rPr>
              <a:t>Ф</a:t>
            </a:r>
            <a:r>
              <a:rPr lang="ru-RU" sz="2800" b="1" dirty="0" smtClean="0">
                <a:ln w="1905"/>
                <a:solidFill>
                  <a:schemeClr val="bg1"/>
                </a:solidFill>
                <a:effectLst>
                  <a:innerShdw blurRad="69850" dist="43180" dir="5400000">
                    <a:srgbClr val="000000">
                      <a:alpha val="65000"/>
                    </a:srgbClr>
                  </a:innerShdw>
                </a:effectLst>
              </a:rPr>
              <a:t> Н   О  С  Т   Ь</a:t>
            </a:r>
            <a:endParaRPr lang="ru-RU" sz="2800" dirty="0"/>
          </a:p>
        </p:txBody>
      </p:sp>
      <p:sp>
        <p:nvSpPr>
          <p:cNvPr id="10" name="Прямоугольник 9"/>
          <p:cNvSpPr/>
          <p:nvPr/>
        </p:nvSpPr>
        <p:spPr>
          <a:xfrm>
            <a:off x="1411175" y="3463583"/>
            <a:ext cx="5222905"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 Т  Е  М  П  Е   Р   А  Т   </a:t>
            </a:r>
            <a:r>
              <a:rPr lang="ru-RU" sz="2800" b="1" dirty="0" smtClean="0">
                <a:ln w="1905"/>
                <a:solidFill>
                  <a:srgbClr val="FF0000"/>
                </a:solidFill>
                <a:effectLst>
                  <a:innerShdw blurRad="69850" dist="43180" dir="5400000">
                    <a:srgbClr val="000000">
                      <a:alpha val="65000"/>
                    </a:srgbClr>
                  </a:innerShdw>
                </a:effectLst>
              </a:rPr>
              <a:t>У</a:t>
            </a:r>
            <a:r>
              <a:rPr lang="ru-RU" sz="2800" b="1" dirty="0" smtClean="0">
                <a:ln w="1905"/>
                <a:solidFill>
                  <a:schemeClr val="bg1"/>
                </a:solidFill>
                <a:effectLst>
                  <a:innerShdw blurRad="69850" dist="43180" dir="5400000">
                    <a:srgbClr val="000000">
                      <a:alpha val="65000"/>
                    </a:srgbClr>
                  </a:innerShdw>
                </a:effectLst>
              </a:rPr>
              <a:t>  Р  А</a:t>
            </a:r>
            <a:endParaRPr lang="ru-RU" sz="2800" dirty="0"/>
          </a:p>
        </p:txBody>
      </p:sp>
      <p:sp>
        <p:nvSpPr>
          <p:cNvPr id="4" name="Прямоугольник 3"/>
          <p:cNvSpPr/>
          <p:nvPr/>
        </p:nvSpPr>
        <p:spPr>
          <a:xfrm>
            <a:off x="4723323" y="4149080"/>
            <a:ext cx="3296095"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И  </a:t>
            </a:r>
            <a:r>
              <a:rPr lang="ru-RU" sz="2800" b="1" dirty="0" smtClean="0">
                <a:ln w="1905"/>
                <a:solidFill>
                  <a:srgbClr val="FF0000"/>
                </a:solidFill>
                <a:effectLst>
                  <a:innerShdw blurRad="69850" dist="43180" dir="5400000">
                    <a:srgbClr val="000000">
                      <a:alpha val="65000"/>
                    </a:srgbClr>
                  </a:innerShdw>
                </a:effectLst>
              </a:rPr>
              <a:t>З</a:t>
            </a:r>
            <a:r>
              <a:rPr lang="ru-RU" sz="2800" b="1" dirty="0" smtClean="0">
                <a:ln w="1905"/>
                <a:solidFill>
                  <a:schemeClr val="bg1"/>
                </a:solidFill>
                <a:effectLst>
                  <a:innerShdw blurRad="69850" dist="43180" dir="5400000">
                    <a:srgbClr val="000000">
                      <a:alpha val="65000"/>
                    </a:srgbClr>
                  </a:innerShdw>
                </a:effectLst>
              </a:rPr>
              <a:t>   О  Х  О   Р  А</a:t>
            </a:r>
            <a:endParaRPr lang="ru-RU" sz="2800" dirty="0"/>
          </a:p>
        </p:txBody>
      </p:sp>
      <p:sp>
        <p:nvSpPr>
          <p:cNvPr id="11" name="Прямоугольник 10"/>
          <p:cNvSpPr/>
          <p:nvPr/>
        </p:nvSpPr>
        <p:spPr>
          <a:xfrm>
            <a:off x="1897848" y="4725144"/>
            <a:ext cx="4222631"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И  С  П   А  Р   Е  Н  </a:t>
            </a:r>
            <a:r>
              <a:rPr lang="ru-RU" sz="2800" b="1" dirty="0" smtClean="0">
                <a:ln w="1905"/>
                <a:solidFill>
                  <a:srgbClr val="FF0000"/>
                </a:solidFill>
                <a:effectLst>
                  <a:innerShdw blurRad="69850" dist="43180" dir="5400000">
                    <a:srgbClr val="000000">
                      <a:alpha val="65000"/>
                    </a:srgbClr>
                  </a:innerShdw>
                </a:effectLst>
              </a:rPr>
              <a:t>И</a:t>
            </a:r>
            <a:r>
              <a:rPr lang="ru-RU" sz="2800" b="1" dirty="0" smtClean="0">
                <a:ln w="1905"/>
                <a:solidFill>
                  <a:schemeClr val="bg1"/>
                </a:solidFill>
                <a:effectLst>
                  <a:innerShdw blurRad="69850" dist="43180" dir="5400000">
                    <a:srgbClr val="000000">
                      <a:alpha val="65000"/>
                    </a:srgbClr>
                  </a:innerShdw>
                </a:effectLst>
              </a:rPr>
              <a:t>   Е</a:t>
            </a:r>
            <a:endParaRPr lang="ru-RU" sz="2800" dirty="0"/>
          </a:p>
        </p:txBody>
      </p:sp>
      <p:sp>
        <p:nvSpPr>
          <p:cNvPr id="12" name="Прямоугольник 11"/>
          <p:cNvSpPr/>
          <p:nvPr/>
        </p:nvSpPr>
        <p:spPr>
          <a:xfrm>
            <a:off x="1474429" y="5373216"/>
            <a:ext cx="4172937" cy="523220"/>
          </a:xfrm>
          <a:prstGeom prst="rect">
            <a:avLst/>
          </a:prstGeom>
        </p:spPr>
        <p:txBody>
          <a:bodyPr wrap="none">
            <a:spAutoFit/>
          </a:bodyPr>
          <a:lstStyle/>
          <a:p>
            <a:r>
              <a:rPr lang="ru-RU" sz="2800" b="1" dirty="0" smtClean="0">
                <a:ln w="1905"/>
                <a:solidFill>
                  <a:schemeClr val="bg1"/>
                </a:solidFill>
                <a:effectLst>
                  <a:innerShdw blurRad="69850" dist="43180" dir="5400000">
                    <a:srgbClr val="000000">
                      <a:alpha val="65000"/>
                    </a:srgbClr>
                  </a:innerShdw>
                </a:effectLst>
              </a:rPr>
              <a:t>К  О  Н  В   Е  К   Ц  И  </a:t>
            </a:r>
            <a:r>
              <a:rPr lang="ru-RU" sz="2800" b="1" dirty="0" smtClean="0">
                <a:ln w="1905"/>
                <a:solidFill>
                  <a:srgbClr val="FF0000"/>
                </a:solidFill>
                <a:effectLst>
                  <a:innerShdw blurRad="69850" dist="43180" dir="5400000">
                    <a:srgbClr val="000000">
                      <a:alpha val="65000"/>
                    </a:srgbClr>
                  </a:innerShdw>
                </a:effectLst>
              </a:rPr>
              <a:t>Я</a:t>
            </a:r>
            <a:endParaRPr lang="ru-RU" sz="2800" dirty="0">
              <a:solidFill>
                <a:srgbClr val="FF0000"/>
              </a:solidFill>
            </a:endParaRPr>
          </a:p>
        </p:txBody>
      </p:sp>
    </p:spTree>
    <p:extLst>
      <p:ext uri="{BB962C8B-B14F-4D97-AF65-F5344CB8AC3E}">
        <p14:creationId xmlns:p14="http://schemas.microsoft.com/office/powerpoint/2010/main" xmlns="" val="2651396224"/>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
                                        </p:tgtEl>
                                        <p:attrNameLst>
                                          <p:attrName>ppt_y</p:attrName>
                                        </p:attrNameLst>
                                      </p:cBhvr>
                                      <p:tavLst>
                                        <p:tav tm="0">
                                          <p:val>
                                            <p:strVal val="#ppt_y"/>
                                          </p:val>
                                        </p:tav>
                                        <p:tav tm="100000">
                                          <p:val>
                                            <p:strVal val="#ppt_y"/>
                                          </p:val>
                                        </p:tav>
                                      </p:tavLst>
                                    </p:anim>
                                    <p:anim calcmode="lin" valueType="num">
                                      <p:cBhvr>
                                        <p:cTn id="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13945" y="404664"/>
            <a:ext cx="8229600" cy="1036712"/>
          </a:xfrm>
        </p:spPr>
        <p:txBody>
          <a:bodyPr/>
          <a:lstStyle/>
          <a:p>
            <a:pPr>
              <a:buFont typeface="Wingdings" pitchFamily="2" charset="2"/>
              <a:buChar char="Ø"/>
            </a:pPr>
            <a:r>
              <a:rPr lang="ru-RU" dirty="0" smtClean="0"/>
              <a:t>В кроссворде зашифрованным словом оказалось слово «Диффузия». О нём мы ещё не упоминали.</a:t>
            </a:r>
            <a:endParaRPr lang="ru-RU" dirty="0"/>
          </a:p>
        </p:txBody>
      </p:sp>
      <p:sp>
        <p:nvSpPr>
          <p:cNvPr id="5" name="Прямоугольник 4"/>
          <p:cNvSpPr/>
          <p:nvPr/>
        </p:nvSpPr>
        <p:spPr>
          <a:xfrm>
            <a:off x="384904" y="2060848"/>
            <a:ext cx="8424936" cy="3539430"/>
          </a:xfrm>
          <a:prstGeom prst="rect">
            <a:avLst/>
          </a:prstGeom>
        </p:spPr>
        <p:txBody>
          <a:bodyPr wrap="square">
            <a:spAutoFit/>
          </a:bodyPr>
          <a:lstStyle/>
          <a:p>
            <a:r>
              <a:rPr lang="ru-RU" sz="3200" b="1" dirty="0" err="1"/>
              <a:t>Диффу́зия</a:t>
            </a:r>
            <a:r>
              <a:rPr lang="ru-RU" sz="3200" dirty="0"/>
              <a:t> </a:t>
            </a:r>
            <a:r>
              <a:rPr lang="ru-RU" sz="3200" dirty="0" smtClean="0">
                <a:solidFill>
                  <a:schemeClr val="bg1"/>
                </a:solidFill>
              </a:rPr>
              <a:t>(от лат.</a:t>
            </a:r>
            <a:r>
              <a:rPr lang="ru-RU" sz="3200" dirty="0">
                <a:solidFill>
                  <a:schemeClr val="bg1"/>
                </a:solidFill>
              </a:rPr>
              <a:t> </a:t>
            </a:r>
            <a:r>
              <a:rPr lang="ru-RU" sz="3200" i="1" dirty="0" err="1">
                <a:solidFill>
                  <a:schemeClr val="bg1"/>
                </a:solidFill>
              </a:rPr>
              <a:t>diffusio</a:t>
            </a:r>
            <a:r>
              <a:rPr lang="ru-RU" sz="3200" dirty="0">
                <a:solidFill>
                  <a:schemeClr val="bg1"/>
                </a:solidFill>
              </a:rPr>
              <a:t> — распространение, растекание, рассеивание, взаимодействие)</a:t>
            </a:r>
            <a:r>
              <a:rPr lang="ru-RU" sz="3200" dirty="0"/>
              <a:t> — процесс взаимного проникновения молекул одного вещества между молекулами другого, приводящий к самопроизвольному выравниванию их концентраций по всему занимаемому </a:t>
            </a:r>
            <a:r>
              <a:rPr lang="ru-RU" sz="3200" dirty="0" smtClean="0"/>
              <a:t>объёму.</a:t>
            </a:r>
            <a:endParaRPr lang="ru-RU" sz="3200" dirty="0"/>
          </a:p>
        </p:txBody>
      </p:sp>
    </p:spTree>
    <p:extLst>
      <p:ext uri="{BB962C8B-B14F-4D97-AF65-F5344CB8AC3E}">
        <p14:creationId xmlns:p14="http://schemas.microsoft.com/office/powerpoint/2010/main" xmlns="" val="507133984"/>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424936" cy="1268760"/>
          </a:xfrm>
        </p:spPr>
        <p:txBody>
          <a:bodyPr>
            <a:prstTxWarp prst="textWave2">
              <a:avLst/>
            </a:prstTxWarp>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cs typeface="Aharoni" pitchFamily="2" charset="-79"/>
              </a:rPr>
              <a:t>О</a:t>
            </a:r>
            <a:r>
              <a:rPr lang="ru-RU" sz="2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cs typeface="Aharoni" pitchFamily="2" charset="-79"/>
              </a:rPr>
              <a:t>сновное уравнение кинетической теории газа.</a:t>
            </a:r>
            <a:endParaRPr lang="ru-RU" sz="2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cs typeface="Aharoni" pitchFamily="2" charset="-79"/>
            </a:endParaRPr>
          </a:p>
        </p:txBody>
      </p:sp>
      <mc:AlternateContent xmlns:mc="http://schemas.openxmlformats.org/markup-compatibility/2006">
        <mc:Choice xmlns:a14="http://schemas.microsoft.com/office/drawing/2010/main" xmlns="" Requires="a14">
          <p:sp>
            <p:nvSpPr>
              <p:cNvPr id="3" name="Объект 2"/>
              <p:cNvSpPr>
                <a:spLocks noGrp="1"/>
              </p:cNvSpPr>
              <p:nvPr>
                <p:ph idx="1"/>
              </p:nvPr>
            </p:nvSpPr>
            <p:spPr>
              <a:xfrm>
                <a:off x="251520" y="1700808"/>
                <a:ext cx="8229600" cy="4061048"/>
              </a:xfrm>
            </p:spPr>
            <p:txBody>
              <a:bodyPr>
                <a:prstTxWarp prst="textPlain">
                  <a:avLst/>
                </a:prstTxWarp>
                <a:normAutofit/>
              </a:bodyPr>
              <a:lstStyle/>
              <a:p>
                <a:pPr>
                  <a:buFont typeface="Wingdings" pitchFamily="2" charset="2"/>
                  <a:buChar char="Ø"/>
                </a:pPr>
                <a:r>
                  <a:rPr lang="ru-RU" sz="2400" dirty="0" smtClean="0">
                    <a:solidFill>
                      <a:schemeClr val="bg1"/>
                    </a:solidFill>
                  </a:rPr>
                  <a:t>Идеальный газ-это упрощенная модель </a:t>
                </a:r>
                <a:r>
                  <a:rPr lang="ru-RU" sz="2400" dirty="0">
                    <a:solidFill>
                      <a:schemeClr val="bg1"/>
                    </a:solidFill>
                  </a:rPr>
                  <a:t>р</a:t>
                </a:r>
                <a:r>
                  <a:rPr lang="ru-RU" sz="2400" dirty="0" smtClean="0">
                    <a:solidFill>
                      <a:schemeClr val="bg1"/>
                    </a:solidFill>
                  </a:rPr>
                  <a:t>еального газа.</a:t>
                </a:r>
                <a:endParaRPr lang="en-US" sz="2400" dirty="0" smtClean="0">
                  <a:solidFill>
                    <a:schemeClr val="bg1"/>
                  </a:solidFill>
                </a:endParaRPr>
              </a:p>
              <a:p>
                <a:endParaRPr lang="ru-RU" sz="2400" dirty="0" smtClean="0">
                  <a:solidFill>
                    <a:schemeClr val="bg1"/>
                  </a:solidFill>
                </a:endParaRPr>
              </a:p>
              <a:p>
                <a:pPr>
                  <a:buFont typeface="Wingdings" pitchFamily="2" charset="2"/>
                  <a:buChar char="Ø"/>
                </a:pPr>
                <a:r>
                  <a:rPr lang="ru-RU" sz="2400" dirty="0" smtClean="0">
                    <a:solidFill>
                      <a:schemeClr val="bg1"/>
                    </a:solidFill>
                  </a:rPr>
                  <a:t>Реальный газ-это природный газ.В отличии от реального газа молекулы реальных газов имеют малые размеры , между молекулами существуют молекулярные силы имеющие электромагнитную природу.</a:t>
                </a:r>
                <a:endParaRPr lang="en-US" sz="2400" dirty="0" smtClean="0">
                  <a:solidFill>
                    <a:schemeClr val="bg1"/>
                  </a:solidFill>
                </a:endParaRPr>
              </a:p>
              <a:p>
                <a:endParaRPr lang="ru-RU" sz="2400" dirty="0" smtClean="0">
                  <a:solidFill>
                    <a:schemeClr val="bg1"/>
                  </a:solidFill>
                </a:endParaRPr>
              </a:p>
              <a:p>
                <a:pPr>
                  <a:buFont typeface="Wingdings" pitchFamily="2" charset="2"/>
                  <a:buChar char="Ø"/>
                </a:pPr>
                <a:r>
                  <a:rPr lang="en-US" sz="2400" b="1" dirty="0" smtClean="0">
                    <a:solidFill>
                      <a:srgbClr val="FF0000"/>
                    </a:solidFill>
                  </a:rPr>
                  <a:t>P=</a:t>
                </a:r>
                <a14:m>
                  <m:oMath xmlns:m="http://schemas.openxmlformats.org/officeDocument/2006/math">
                    <m:f>
                      <m:fPr>
                        <m:ctrlPr>
                          <a:rPr lang="en-US" sz="2400" b="1" i="1" smtClean="0">
                            <a:solidFill>
                              <a:srgbClr val="FF0000"/>
                            </a:solidFill>
                            <a:latin typeface="Cambria Math"/>
                          </a:rPr>
                        </m:ctrlPr>
                      </m:fPr>
                      <m:num>
                        <m:r>
                          <a:rPr lang="en-US" sz="2400" b="1" i="1" smtClean="0">
                            <a:solidFill>
                              <a:srgbClr val="FF0000"/>
                            </a:solidFill>
                            <a:latin typeface="Cambria Math"/>
                          </a:rPr>
                          <m:t>𝟐</m:t>
                        </m:r>
                      </m:num>
                      <m:den>
                        <m:r>
                          <a:rPr lang="en-US" sz="2400" b="1" i="1" smtClean="0">
                            <a:solidFill>
                              <a:srgbClr val="FF0000"/>
                            </a:solidFill>
                            <a:latin typeface="Cambria Math"/>
                          </a:rPr>
                          <m:t>𝟑</m:t>
                        </m:r>
                      </m:den>
                    </m:f>
                  </m:oMath>
                </a14:m>
                <a:r>
                  <a:rPr lang="en-US" sz="2400" b="1" dirty="0" smtClean="0">
                    <a:solidFill>
                      <a:srgbClr val="FF0000"/>
                    </a:solidFill>
                  </a:rPr>
                  <a:t>nE</a:t>
                </a:r>
                <a:r>
                  <a:rPr lang="el-GR" sz="2400" b="1" dirty="0" smtClean="0">
                    <a:solidFill>
                      <a:srgbClr val="FF0000"/>
                    </a:solidFill>
                  </a:rPr>
                  <a:t>κ</a:t>
                </a:r>
                <a:r>
                  <a:rPr lang="en-US" sz="2400" b="1" dirty="0" smtClean="0">
                    <a:solidFill>
                      <a:srgbClr val="FF0000"/>
                    </a:solidFill>
                  </a:rPr>
                  <a:t/>
                </a:r>
                <a:r>
                  <a:rPr lang="en-US" sz="2400" dirty="0" smtClean="0">
                    <a:solidFill>
                      <a:schemeClr val="bg1"/>
                    </a:solidFill>
                  </a:rPr>
                  <a:t>– </a:t>
                </a:r>
                <a:r>
                  <a:rPr lang="ru-RU" sz="2400" dirty="0" smtClean="0">
                    <a:solidFill>
                      <a:schemeClr val="bg1"/>
                    </a:solidFill>
                  </a:rPr>
                  <a:t>Основное уравнение кинетическое или уравнение Клаузиса.</a:t>
                </a:r>
              </a:p>
              <a:p>
                <a:endParaRPr lang="ru-RU" sz="2400" dirty="0"/>
              </a:p>
            </p:txBody>
          </p:sp>
        </mc:Choice>
        <mc:Fallback>
          <p:sp>
            <p:nvSpPr>
              <p:cNvPr id="3" name="Объект 2"/>
              <p:cNvSpPr>
                <a:spLocks noGrp="1" noRot="1" noChangeAspect="1" noMove="1" noResize="1" noEditPoints="1" noAdjustHandles="1" noChangeArrowheads="1" noChangeShapeType="1" noTextEdit="1"/>
              </p:cNvSpPr>
              <p:nvPr>
                <p:ph idx="1"/>
              </p:nvPr>
            </p:nvSpPr>
            <p:spPr>
              <a:xfrm>
                <a:off x="251520" y="1700808"/>
                <a:ext cx="8229600" cy="4061048"/>
              </a:xfrm>
              <a:blipFill rotWithShape="1">
                <a:blip r:embed="rId2"/>
                <a:stretch>
                  <a:fillRect r="-74"/>
                </a:stretch>
              </a:blipFill>
            </p:spPr>
            <p:txBody>
              <a:bodyPr/>
              <a:lstStyle/>
              <a:p>
                <a:r>
                  <a:rPr lang="ru-RU">
                    <a:noFill/>
                  </a:rPr>
                  <a:t> </a:t>
                </a:r>
              </a:p>
            </p:txBody>
          </p:sp>
        </mc:Fallback>
      </mc:AlternateContent>
    </p:spTree>
    <p:extLst>
      <p:ext uri="{BB962C8B-B14F-4D97-AF65-F5344CB8AC3E}">
        <p14:creationId xmlns:p14="http://schemas.microsoft.com/office/powerpoint/2010/main" xmlns="" val="3557976077"/>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569368" y="1556792"/>
            <a:ext cx="6048672" cy="46165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1547664" y="17912"/>
            <a:ext cx="6048672" cy="1231857"/>
          </a:xfrm>
          <a:prstGeom prst="rect">
            <a:avLst/>
          </a:prstGeom>
        </p:spPr>
        <p:txBody>
          <a:bodyPr wrap="none">
            <a:prstTxWarp prst="textWave4">
              <a:avLst/>
            </a:prstTxWarp>
            <a:spAutoFit/>
          </a:bodyPr>
          <a:lstStyle/>
          <a:p>
            <a:r>
              <a:rPr lang="ru-RU"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rPr>
              <a:t>Идеальный газ</a:t>
            </a:r>
            <a:endParaRPr lang="ru-RU"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Comic Sans MS" pitchFamily="66" charset="0"/>
            </a:endParaRPr>
          </a:p>
        </p:txBody>
      </p:sp>
    </p:spTree>
    <p:extLst>
      <p:ext uri="{BB962C8B-B14F-4D97-AF65-F5344CB8AC3E}">
        <p14:creationId xmlns:p14="http://schemas.microsoft.com/office/powerpoint/2010/main" xmlns="" val="2223069767"/>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1028" name="Picture 4"/>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8686" t="8048" r="6980" b="16382"/>
          <a:stretch/>
        </p:blipFill>
        <p:spPr bwMode="auto">
          <a:xfrm>
            <a:off x="0" y="0"/>
            <a:ext cx="9143999"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56367419"/>
      </p:ext>
    </p:extLst>
  </p:cSld>
  <p:clrMapOvr>
    <a:masterClrMapping/>
  </p:clrMapOvr>
  <mc:AlternateContent xmlns:mc="http://schemas.openxmlformats.org/markup-compatibility/2006">
    <mc:Choice xmlns:p14="http://schemas.microsoft.com/office/powerpoint/2010/main" xmlns=""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prstTxWarp prst="textWave2">
              <a:avLst/>
            </a:prstTxWarp>
          </a:bodyPr>
          <a:lstStyle/>
          <a:p>
            <a:r>
              <a:rPr lang="ru-RU" sz="360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Газовые</a:t>
            </a:r>
            <a:r>
              <a:rPr lang="ru-RU" sz="3600" dirty="0" smtClean="0"/>
              <a:t> </a:t>
            </a:r>
            <a:r>
              <a:rPr lang="ru-RU" sz="360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законы.</a:t>
            </a:r>
            <a:endParaRPr lang="ru-RU" sz="360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3" name="Объект 2"/>
          <p:cNvSpPr>
            <a:spLocks noGrp="1"/>
          </p:cNvSpPr>
          <p:nvPr>
            <p:ph idx="1"/>
          </p:nvPr>
        </p:nvSpPr>
        <p:spPr>
          <a:xfrm>
            <a:off x="539552" y="2348880"/>
            <a:ext cx="8208912" cy="4032448"/>
          </a:xfrm>
        </p:spPr>
        <p:txBody>
          <a:bodyPr>
            <a:normAutofit fontScale="92500"/>
          </a:bodyPr>
          <a:lstStyle/>
          <a:p>
            <a:pPr>
              <a:buFont typeface="Wingdings" pitchFamily="2" charset="2"/>
              <a:buChar char="v"/>
            </a:pPr>
            <a:r>
              <a:rPr lang="ru-RU" sz="4800" dirty="0" smtClean="0">
                <a:solidFill>
                  <a:schemeClr val="bg1"/>
                </a:solidFill>
              </a:rPr>
              <a:t>Количественные зависимости  между двумя параметрами газа при фиксированном значении третьего  называют газовыми законами.</a:t>
            </a:r>
          </a:p>
          <a:p>
            <a:endParaRPr lang="ru-RU" sz="2000" dirty="0">
              <a:solidFill>
                <a:srgbClr val="FFFF00"/>
              </a:solidFill>
            </a:endParaRPr>
          </a:p>
        </p:txBody>
      </p:sp>
    </p:spTree>
    <p:extLst>
      <p:ext uri="{BB962C8B-B14F-4D97-AF65-F5344CB8AC3E}">
        <p14:creationId xmlns:p14="http://schemas.microsoft.com/office/powerpoint/2010/main" xmlns="" val="1568119398"/>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68922" y="404664"/>
            <a:ext cx="7704856" cy="1143000"/>
          </a:xfrm>
        </p:spPr>
        <p:txBody>
          <a:bodyPr>
            <a:prstTxWarp prst="textDoubleWave1">
              <a:avLst/>
            </a:prstTxWarp>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60007" dist="310007" dir="7680000" sy="30000" kx="1300200" algn="ctr" rotWithShape="0">
                    <a:prstClr val="black">
                      <a:alpha val="32000"/>
                    </a:prstClr>
                  </a:outerShdw>
                </a:effectLst>
                <a:latin typeface="Comic Sans MS" pitchFamily="66" charset="0"/>
              </a:rPr>
              <a:t>Изопроцессы в газах:</a:t>
            </a:r>
            <a:endParaRPr lang="ru-RU" spc="50" dirty="0">
              <a:ln w="11430"/>
              <a:gradFill>
                <a:gsLst>
                  <a:gs pos="25000">
                    <a:schemeClr val="accent2">
                      <a:satMod val="155000"/>
                    </a:schemeClr>
                  </a:gs>
                  <a:gs pos="100000">
                    <a:schemeClr val="accent2">
                      <a:shade val="45000"/>
                      <a:satMod val="165000"/>
                    </a:schemeClr>
                  </a:gs>
                </a:gsLst>
                <a:lin ang="5400000"/>
              </a:gradFill>
              <a:effectLst>
                <a:outerShdw blurRad="60007" dist="310007" dir="7680000" sy="30000" kx="1300200" algn="ctr" rotWithShape="0">
                  <a:prstClr val="black">
                    <a:alpha val="32000"/>
                  </a:prstClr>
                </a:outerShdw>
              </a:effectLst>
              <a:latin typeface="Comic Sans MS" pitchFamily="66" charset="0"/>
            </a:endParaRPr>
          </a:p>
        </p:txBody>
      </p:sp>
      <p:sp>
        <p:nvSpPr>
          <p:cNvPr id="4" name="TextBox 3"/>
          <p:cNvSpPr txBox="1"/>
          <p:nvPr/>
        </p:nvSpPr>
        <p:spPr>
          <a:xfrm>
            <a:off x="755576" y="2492896"/>
            <a:ext cx="3765774" cy="2862322"/>
          </a:xfrm>
          <a:prstGeom prst="rect">
            <a:avLst/>
          </a:prstGeom>
          <a:noFill/>
        </p:spPr>
        <p:txBody>
          <a:bodyPr wrap="none" rtlCol="0">
            <a:spAutoFit/>
          </a:bodyPr>
          <a:lstStyle/>
          <a:p>
            <a:r>
              <a:rPr lang="en-US" sz="3600" dirty="0" smtClean="0">
                <a:solidFill>
                  <a:srgbClr val="FF0000"/>
                </a:solidFill>
              </a:rPr>
              <a:t>I</a:t>
            </a:r>
            <a:r>
              <a:rPr lang="ru-RU" sz="3600" dirty="0" smtClean="0"/>
              <a:t> Изотермический</a:t>
            </a:r>
          </a:p>
          <a:p>
            <a:endParaRPr lang="ru-RU" sz="3600" dirty="0" smtClean="0"/>
          </a:p>
          <a:p>
            <a:r>
              <a:rPr lang="en-US" sz="3600" dirty="0" smtClean="0">
                <a:solidFill>
                  <a:srgbClr val="FF0000"/>
                </a:solidFill>
              </a:rPr>
              <a:t>II</a:t>
            </a:r>
            <a:r>
              <a:rPr lang="ru-RU" sz="3600" dirty="0" smtClean="0"/>
              <a:t> Изохорный</a:t>
            </a:r>
          </a:p>
          <a:p>
            <a:endParaRPr lang="ru-RU" sz="3600" dirty="0" smtClean="0">
              <a:solidFill>
                <a:srgbClr val="FF0000"/>
              </a:solidFill>
            </a:endParaRPr>
          </a:p>
          <a:p>
            <a:r>
              <a:rPr lang="en-US" sz="3600" dirty="0" smtClean="0">
                <a:solidFill>
                  <a:srgbClr val="FF0000"/>
                </a:solidFill>
              </a:rPr>
              <a:t>III</a:t>
            </a:r>
            <a:r>
              <a:rPr lang="ru-RU" sz="3600" dirty="0" smtClean="0"/>
              <a:t> Изобарный</a:t>
            </a:r>
          </a:p>
        </p:txBody>
      </p:sp>
      <p:sp>
        <p:nvSpPr>
          <p:cNvPr id="6" name="TextBox 5"/>
          <p:cNvSpPr txBox="1"/>
          <p:nvPr/>
        </p:nvSpPr>
        <p:spPr>
          <a:xfrm>
            <a:off x="4810605" y="2204864"/>
            <a:ext cx="4148065" cy="984885"/>
          </a:xfrm>
          <a:prstGeom prst="rect">
            <a:avLst/>
          </a:prstGeom>
          <a:noFill/>
        </p:spPr>
        <p:txBody>
          <a:bodyPr wrap="square" rtlCol="0">
            <a:spAutoFit/>
          </a:bodyPr>
          <a:lstStyle/>
          <a:p>
            <a:r>
              <a:rPr lang="ru-RU" dirty="0" smtClean="0">
                <a:solidFill>
                  <a:schemeClr val="bg1"/>
                </a:solidFill>
              </a:rPr>
              <a:t>Закон экспериментально получен в:</a:t>
            </a:r>
          </a:p>
          <a:p>
            <a:r>
              <a:rPr lang="ru-RU" sz="2000" dirty="0" smtClean="0"/>
              <a:t>1662 г. Р. Бойлем;</a:t>
            </a:r>
          </a:p>
          <a:p>
            <a:r>
              <a:rPr lang="ru-RU" sz="2000" dirty="0" smtClean="0"/>
              <a:t>1676 г. Э. Мариоттом</a:t>
            </a:r>
            <a:endParaRPr lang="ru-RU" sz="2000" dirty="0"/>
          </a:p>
        </p:txBody>
      </p:sp>
      <p:sp>
        <p:nvSpPr>
          <p:cNvPr id="7" name="TextBox 6"/>
          <p:cNvSpPr txBox="1"/>
          <p:nvPr/>
        </p:nvSpPr>
        <p:spPr>
          <a:xfrm>
            <a:off x="4908463" y="3676962"/>
            <a:ext cx="3001755" cy="400110"/>
          </a:xfrm>
          <a:prstGeom prst="rect">
            <a:avLst/>
          </a:prstGeom>
          <a:noFill/>
        </p:spPr>
        <p:txBody>
          <a:bodyPr wrap="square" rtlCol="0">
            <a:spAutoFit/>
          </a:bodyPr>
          <a:lstStyle/>
          <a:p>
            <a:r>
              <a:rPr lang="ru-RU" sz="2000" dirty="0" smtClean="0"/>
              <a:t>Закон Шарля 1787 г</a:t>
            </a:r>
            <a:endParaRPr lang="ru-RU" sz="2000" dirty="0"/>
          </a:p>
        </p:txBody>
      </p:sp>
      <p:sp>
        <p:nvSpPr>
          <p:cNvPr id="8" name="TextBox 7"/>
          <p:cNvSpPr txBox="1"/>
          <p:nvPr/>
        </p:nvSpPr>
        <p:spPr>
          <a:xfrm>
            <a:off x="4810606" y="4797152"/>
            <a:ext cx="3197470" cy="400110"/>
          </a:xfrm>
          <a:prstGeom prst="rect">
            <a:avLst/>
          </a:prstGeom>
          <a:noFill/>
        </p:spPr>
        <p:txBody>
          <a:bodyPr wrap="square" rtlCol="0">
            <a:spAutoFit/>
          </a:bodyPr>
          <a:lstStyle/>
          <a:p>
            <a:r>
              <a:rPr lang="ru-RU" sz="2000" dirty="0" smtClean="0"/>
              <a:t>Закон Гей-Люссака 1802 г</a:t>
            </a:r>
            <a:endParaRPr lang="ru-RU" sz="2000" dirty="0"/>
          </a:p>
        </p:txBody>
      </p:sp>
    </p:spTree>
    <p:extLst>
      <p:ext uri="{BB962C8B-B14F-4D97-AF65-F5344CB8AC3E}">
        <p14:creationId xmlns:p14="http://schemas.microsoft.com/office/powerpoint/2010/main" xmlns="" val="199174139"/>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360</TotalTime>
  <Words>1521</Words>
  <Application>Microsoft Office PowerPoint</Application>
  <PresentationFormat>Экран (4:3)</PresentationFormat>
  <Paragraphs>182</Paragraphs>
  <Slides>44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Апекс</vt:lpstr>
      <vt:lpstr>Молекулярная физика.</vt:lpstr>
      <vt:lpstr>ПЛАН</vt:lpstr>
      <vt:lpstr>Слайд 3</vt:lpstr>
      <vt:lpstr>Агрегатные  состояния:</vt:lpstr>
      <vt:lpstr>Основное уравнение кинетической теории газа.</vt:lpstr>
      <vt:lpstr>Слайд 6</vt:lpstr>
      <vt:lpstr>Слайд 7</vt:lpstr>
      <vt:lpstr>Газовые законы.</vt:lpstr>
      <vt:lpstr>Изопроцессы в газах:</vt:lpstr>
      <vt:lpstr>Изотермический процесс:</vt:lpstr>
      <vt:lpstr>Слайд 11</vt:lpstr>
      <vt:lpstr>Изохорный процесс:</vt:lpstr>
      <vt:lpstr>Слайд 13</vt:lpstr>
      <vt:lpstr>Изобарный процесс:</vt:lpstr>
      <vt:lpstr>Слайд 15</vt:lpstr>
      <vt:lpstr>Тепловые Явления.</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Молекулярная физика.</dc:title>
  <dc:creator>1</dc:creator>
  <cp:lastModifiedBy>учитель</cp:lastModifiedBy>
  <cp:revision>40</cp:revision>
  <dcterms:created xsi:type="dcterms:W3CDTF">2012-10-12T08:57:01Z</dcterms:created>
  <dcterms:modified xsi:type="dcterms:W3CDTF">2012-11-26T06:23:28Z</dcterms:modified>
</cp:coreProperties>
</file>