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9"/>
  </p:notesMasterIdLst>
  <p:sldIdLst>
    <p:sldId id="256" r:id="rId2"/>
    <p:sldId id="295" r:id="rId3"/>
    <p:sldId id="296" r:id="rId4"/>
    <p:sldId id="297" r:id="rId5"/>
    <p:sldId id="298" r:id="rId6"/>
    <p:sldId id="299" r:id="rId7"/>
    <p:sldId id="279" r:id="rId8"/>
    <p:sldId id="301" r:id="rId9"/>
    <p:sldId id="303" r:id="rId10"/>
    <p:sldId id="257" r:id="rId11"/>
    <p:sldId id="258" r:id="rId12"/>
    <p:sldId id="264" r:id="rId13"/>
    <p:sldId id="269" r:id="rId14"/>
    <p:sldId id="281" r:id="rId15"/>
    <p:sldId id="308" r:id="rId16"/>
    <p:sldId id="306" r:id="rId17"/>
    <p:sldId id="277" r:id="rId18"/>
    <p:sldId id="271" r:id="rId19"/>
    <p:sldId id="289" r:id="rId20"/>
    <p:sldId id="262" r:id="rId21"/>
    <p:sldId id="263" r:id="rId22"/>
    <p:sldId id="259" r:id="rId23"/>
    <p:sldId id="272" r:id="rId24"/>
    <p:sldId id="307" r:id="rId25"/>
    <p:sldId id="278" r:id="rId26"/>
    <p:sldId id="280" r:id="rId27"/>
    <p:sldId id="282" r:id="rId28"/>
    <p:sldId id="283" r:id="rId29"/>
    <p:sldId id="274" r:id="rId30"/>
    <p:sldId id="285" r:id="rId31"/>
    <p:sldId id="284" r:id="rId32"/>
    <p:sldId id="310" r:id="rId33"/>
    <p:sldId id="286" r:id="rId34"/>
    <p:sldId id="312" r:id="rId35"/>
    <p:sldId id="270" r:id="rId36"/>
    <p:sldId id="273" r:id="rId37"/>
    <p:sldId id="26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FF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1" autoAdjust="0"/>
    <p:restoredTop sz="94660"/>
  </p:normalViewPr>
  <p:slideViewPr>
    <p:cSldViewPr>
      <p:cViewPr>
        <p:scale>
          <a:sx n="60" d="100"/>
          <a:sy n="60" d="100"/>
        </p:scale>
        <p:origin x="-145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title>
      <c:tx>
        <c:rich>
          <a:bodyPr/>
          <a:lstStyle/>
          <a:p>
            <a:pPr>
              <a:defRPr/>
            </a:pPr>
            <a:r>
              <a:rPr lang="ru-RU"/>
              <a:t>График</a:t>
            </a:r>
            <a:r>
              <a:rPr lang="ru-RU" sz="1800" b="1" i="0" u="none" strike="noStrike" baseline="0"/>
              <a:t> потребление электроэнергии в квартире</a:t>
            </a:r>
          </a:p>
          <a:p>
            <a:pPr>
              <a:defRPr/>
            </a:pPr>
            <a:r>
              <a:rPr lang="ru-RU" sz="1800" b="1" i="0" u="none" strike="noStrike" baseline="0"/>
              <a:t> с 21. 03.11 по 03.04.11  </a:t>
            </a:r>
            <a:endParaRPr lang="ru-RU"/>
          </a:p>
        </c:rich>
      </c:tx>
      <c:layout/>
    </c:title>
    <c:plotArea>
      <c:layout/>
      <c:lineChart>
        <c:grouping val="stacked"/>
        <c:ser>
          <c:idx val="0"/>
          <c:order val="0"/>
          <c:cat>
            <c:strRef>
              <c:f>Лист1!$A$1:$A$7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Лист1!$B$1:$B$7</c:f>
              <c:numCache>
                <c:formatCode>General</c:formatCode>
                <c:ptCount val="7"/>
                <c:pt idx="1">
                  <c:v>13</c:v>
                </c:pt>
                <c:pt idx="2">
                  <c:v>6</c:v>
                </c:pt>
                <c:pt idx="3">
                  <c:v>15</c:v>
                </c:pt>
                <c:pt idx="4">
                  <c:v>8</c:v>
                </c:pt>
                <c:pt idx="5">
                  <c:v>14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cat>
            <c:strRef>
              <c:f>Лист1!$A$1:$A$7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Лист1!$C$1:$C$7</c:f>
              <c:numCache>
                <c:formatCode>General</c:formatCode>
                <c:ptCount val="7"/>
                <c:pt idx="0">
                  <c:v>8</c:v>
                </c:pt>
                <c:pt idx="1">
                  <c:v>5</c:v>
                </c:pt>
                <c:pt idx="2">
                  <c:v>9</c:v>
                </c:pt>
                <c:pt idx="3">
                  <c:v>6</c:v>
                </c:pt>
                <c:pt idx="4">
                  <c:v>10</c:v>
                </c:pt>
                <c:pt idx="5">
                  <c:v>7</c:v>
                </c:pt>
                <c:pt idx="6">
                  <c:v>6</c:v>
                </c:pt>
              </c:numCache>
            </c:numRef>
          </c:val>
        </c:ser>
        <c:ser>
          <c:idx val="2"/>
          <c:order val="2"/>
          <c:cat>
            <c:strRef>
              <c:f>Лист1!$A$1:$A$7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Лист1!$D$1:$D$7</c:f>
              <c:numCache>
                <c:formatCode>General</c:formatCode>
                <c:ptCount val="7"/>
              </c:numCache>
            </c:numRef>
          </c:val>
        </c:ser>
        <c:marker val="1"/>
        <c:axId val="49362432"/>
        <c:axId val="50209152"/>
      </c:lineChart>
      <c:catAx>
        <c:axId val="49362432"/>
        <c:scaling>
          <c:orientation val="minMax"/>
        </c:scaling>
        <c:axPos val="b"/>
        <c:numFmt formatCode="General" sourceLinked="1"/>
        <c:majorTickMark val="none"/>
        <c:tickLblPos val="nextTo"/>
        <c:crossAx val="50209152"/>
        <c:crosses val="autoZero"/>
        <c:auto val="1"/>
        <c:lblAlgn val="ctr"/>
        <c:lblOffset val="100"/>
      </c:catAx>
      <c:valAx>
        <c:axId val="5020915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spPr>
          <a:ln w="9525">
            <a:noFill/>
          </a:ln>
        </c:spPr>
        <c:crossAx val="4936243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cked"/>
        <c:ser>
          <c:idx val="0"/>
          <c:order val="0"/>
          <c:cat>
            <c:strRef>
              <c:f>Лист2!$A$1:$A$7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Лист2!$B$1:$B$7</c:f>
              <c:numCache>
                <c:formatCode>General</c:formatCode>
                <c:ptCount val="7"/>
                <c:pt idx="1">
                  <c:v>9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3</c:v>
                </c:pt>
                <c:pt idx="6">
                  <c:v>9</c:v>
                </c:pt>
              </c:numCache>
            </c:numRef>
          </c:val>
        </c:ser>
        <c:ser>
          <c:idx val="1"/>
          <c:order val="1"/>
          <c:cat>
            <c:strRef>
              <c:f>Лист2!$A$1:$A$7</c:f>
              <c:strCache>
                <c:ptCount val="7"/>
                <c:pt idx="0">
                  <c:v>Понедельник</c:v>
                </c:pt>
                <c:pt idx="1">
                  <c:v>Вторник</c:v>
                </c:pt>
                <c:pt idx="2">
                  <c:v>Среда</c:v>
                </c:pt>
                <c:pt idx="3">
                  <c:v>Четверг</c:v>
                </c:pt>
                <c:pt idx="4">
                  <c:v>Пятница</c:v>
                </c:pt>
                <c:pt idx="5">
                  <c:v>Суббота</c:v>
                </c:pt>
                <c:pt idx="6">
                  <c:v>Воскресенье</c:v>
                </c:pt>
              </c:strCache>
            </c:strRef>
          </c:cat>
          <c:val>
            <c:numRef>
              <c:f>Лист2!$C$1:$C$7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marker val="1"/>
        <c:axId val="50235264"/>
        <c:axId val="50236800"/>
      </c:lineChart>
      <c:catAx>
        <c:axId val="50235264"/>
        <c:scaling>
          <c:orientation val="minMax"/>
        </c:scaling>
        <c:axPos val="b"/>
        <c:tickLblPos val="nextTo"/>
        <c:crossAx val="50236800"/>
        <c:crosses val="autoZero"/>
        <c:auto val="1"/>
        <c:lblAlgn val="ctr"/>
        <c:lblOffset val="100"/>
      </c:catAx>
      <c:valAx>
        <c:axId val="50236800"/>
        <c:scaling>
          <c:orientation val="minMax"/>
        </c:scaling>
        <c:axPos val="l"/>
        <c:majorGridlines/>
        <c:numFmt formatCode="General" sourceLinked="1"/>
        <c:tickLblPos val="nextTo"/>
        <c:crossAx val="50235264"/>
        <c:crosses val="autoZero"/>
        <c:crossBetween val="between"/>
      </c:valAx>
    </c:plotArea>
    <c:plotVisOnly val="1"/>
  </c:chart>
  <c:txPr>
    <a:bodyPr/>
    <a:lstStyle/>
    <a:p>
      <a:pPr>
        <a:defRPr sz="14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Лист1!$A$4</c:f>
              <c:strCache>
                <c:ptCount val="1"/>
                <c:pt idx="0">
                  <c:v>Использованная </c:v>
                </c:pt>
              </c:strCache>
            </c:strRef>
          </c:tx>
          <c:cat>
            <c:multiLvlStrRef>
              <c:f>Лист1!$B$1:$D$3</c:f>
              <c:multiLvlStrCache>
                <c:ptCount val="3"/>
                <c:lvl>
                  <c:pt idx="0">
                    <c:v> 21.03.11 </c:v>
                  </c:pt>
                </c:lvl>
                <c:lvl>
                  <c:pt idx="0">
                    <c:v>по</c:v>
                  </c:pt>
                  <c:pt idx="1">
                    <c:v> по 03.04.11 </c:v>
                  </c:pt>
                </c:lvl>
                <c:lvl>
                  <c:pt idx="0">
                    <c:v>07.03.2011</c:v>
                  </c:pt>
                  <c:pt idx="1">
                    <c:v>22.03.2011</c:v>
                  </c:pt>
                  <c:pt idx="2">
                    <c:v>разница </c:v>
                  </c:pt>
                </c:lvl>
              </c:multiLvlStrCache>
            </c:multiLvl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116</c:v>
                </c:pt>
                <c:pt idx="1">
                  <c:v>51</c:v>
                </c:pt>
                <c:pt idx="2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энергия </c:v>
                </c:pt>
              </c:strCache>
            </c:strRef>
          </c:tx>
          <c:cat>
            <c:multiLvlStrRef>
              <c:f>Лист1!$B$1:$D$3</c:f>
              <c:multiLvlStrCache>
                <c:ptCount val="3"/>
                <c:lvl>
                  <c:pt idx="0">
                    <c:v> 21.03.11 </c:v>
                  </c:pt>
                </c:lvl>
                <c:lvl>
                  <c:pt idx="0">
                    <c:v>по</c:v>
                  </c:pt>
                  <c:pt idx="1">
                    <c:v> по 03.04.11 </c:v>
                  </c:pt>
                </c:lvl>
                <c:lvl>
                  <c:pt idx="0">
                    <c:v>07.03.2011</c:v>
                  </c:pt>
                  <c:pt idx="1">
                    <c:v>22.03.2011</c:v>
                  </c:pt>
                  <c:pt idx="2">
                    <c:v>разница </c:v>
                  </c:pt>
                </c:lvl>
              </c:multiLvlStrCache>
            </c:multiLvlStrRef>
          </c:cat>
          <c:val>
            <c:numRef>
              <c:f>Лист1!$B$5:$D$5</c:f>
              <c:numCache>
                <c:formatCode>General</c:formatCode>
                <c:ptCount val="3"/>
              </c:numCache>
            </c:numRef>
          </c:val>
        </c:ser>
        <c:shape val="box"/>
        <c:axId val="50662016"/>
        <c:axId val="50672000"/>
        <c:axId val="0"/>
      </c:bar3DChart>
      <c:catAx>
        <c:axId val="50662016"/>
        <c:scaling>
          <c:orientation val="minMax"/>
        </c:scaling>
        <c:axPos val="b"/>
        <c:tickLblPos val="nextTo"/>
        <c:crossAx val="50672000"/>
        <c:crosses val="autoZero"/>
        <c:auto val="1"/>
        <c:lblAlgn val="ctr"/>
        <c:lblOffset val="100"/>
      </c:catAx>
      <c:valAx>
        <c:axId val="50672000"/>
        <c:scaling>
          <c:orientation val="minMax"/>
        </c:scaling>
        <c:axPos val="l"/>
        <c:majorGridlines/>
        <c:numFmt formatCode="General" sourceLinked="1"/>
        <c:tickLblPos val="nextTo"/>
        <c:crossAx val="50662016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CB2CB-009E-4E14-AEFA-AFC699C039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9279BB-7360-4EBE-96FA-96AA371988ED}">
      <dgm:prSet custT="1"/>
      <dgm:spPr/>
      <dgm:t>
        <a:bodyPr/>
        <a:lstStyle/>
        <a:p>
          <a:pPr rtl="0"/>
          <a:endParaRPr lang="ru-RU" sz="4000" b="1" baseline="0" dirty="0" smtClean="0"/>
        </a:p>
        <a:p>
          <a:pPr rtl="0"/>
          <a:r>
            <a:rPr lang="ru-RU" sz="3200" b="1" baseline="0" dirty="0" smtClean="0"/>
            <a:t>Результаты мониторинга</a:t>
          </a:r>
          <a:r>
            <a:rPr lang="ru-RU" sz="4000" b="1" baseline="0" dirty="0" smtClean="0"/>
            <a:t/>
          </a:r>
          <a:br>
            <a:rPr lang="ru-RU" sz="4000" b="1" baseline="0" dirty="0" smtClean="0"/>
          </a:br>
          <a:r>
            <a:rPr lang="ru-RU" sz="1500" b="1" baseline="0" dirty="0" smtClean="0"/>
            <a:t> </a:t>
          </a:r>
          <a:br>
            <a:rPr lang="ru-RU" sz="1500" b="1" baseline="0" dirty="0" smtClean="0"/>
          </a:br>
          <a:endParaRPr lang="ru-RU" sz="1500" b="1" baseline="0" dirty="0"/>
        </a:p>
      </dgm:t>
    </dgm:pt>
    <dgm:pt modelId="{AD466A83-D206-47E2-8C0F-F52A02B3F5FA}" type="parTrans" cxnId="{52DE3E99-A81F-4B24-BD1F-958948010978}">
      <dgm:prSet/>
      <dgm:spPr/>
      <dgm:t>
        <a:bodyPr/>
        <a:lstStyle/>
        <a:p>
          <a:endParaRPr lang="ru-RU"/>
        </a:p>
      </dgm:t>
    </dgm:pt>
    <dgm:pt modelId="{B127DBDC-1740-4C82-AF9A-25B30F2DB3B6}" type="sibTrans" cxnId="{52DE3E99-A81F-4B24-BD1F-958948010978}">
      <dgm:prSet/>
      <dgm:spPr/>
      <dgm:t>
        <a:bodyPr/>
        <a:lstStyle/>
        <a:p>
          <a:endParaRPr lang="ru-RU"/>
        </a:p>
      </dgm:t>
    </dgm:pt>
    <dgm:pt modelId="{D533EFC4-EE6E-4A82-97D9-A0E7C70BD1FD}" type="pres">
      <dgm:prSet presAssocID="{7BDCB2CB-009E-4E14-AEFA-AFC699C039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30673E-F54E-4DC6-AE7B-171C9829539D}" type="pres">
      <dgm:prSet presAssocID="{709279BB-7360-4EBE-96FA-96AA371988E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A75617-14C5-4335-894E-6E8A656F059C}" type="presOf" srcId="{709279BB-7360-4EBE-96FA-96AA371988ED}" destId="{FD30673E-F54E-4DC6-AE7B-171C9829539D}" srcOrd="0" destOrd="0" presId="urn:microsoft.com/office/officeart/2005/8/layout/vList2"/>
    <dgm:cxn modelId="{272A19B8-F35F-4F52-9B58-6651E1511B82}" type="presOf" srcId="{7BDCB2CB-009E-4E14-AEFA-AFC699C03912}" destId="{D533EFC4-EE6E-4A82-97D9-A0E7C70BD1FD}" srcOrd="0" destOrd="0" presId="urn:microsoft.com/office/officeart/2005/8/layout/vList2"/>
    <dgm:cxn modelId="{52DE3E99-A81F-4B24-BD1F-958948010978}" srcId="{7BDCB2CB-009E-4E14-AEFA-AFC699C03912}" destId="{709279BB-7360-4EBE-96FA-96AA371988ED}" srcOrd="0" destOrd="0" parTransId="{AD466A83-D206-47E2-8C0F-F52A02B3F5FA}" sibTransId="{B127DBDC-1740-4C82-AF9A-25B30F2DB3B6}"/>
    <dgm:cxn modelId="{7417487C-3D99-4197-BA49-EAD45EC1733A}" type="presParOf" srcId="{D533EFC4-EE6E-4A82-97D9-A0E7C70BD1FD}" destId="{FD30673E-F54E-4DC6-AE7B-171C9829539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30673E-F54E-4DC6-AE7B-171C9829539D}">
      <dsp:nvSpPr>
        <dsp:cNvPr id="0" name=""/>
        <dsp:cNvSpPr/>
      </dsp:nvSpPr>
      <dsp:spPr>
        <a:xfrm>
          <a:off x="0" y="60"/>
          <a:ext cx="7239000" cy="92857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000" b="1" kern="1200" baseline="0" dirty="0" smtClean="0"/>
        </a:p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baseline="0" dirty="0" smtClean="0"/>
            <a:t>Результаты мониторинга</a:t>
          </a:r>
          <a:r>
            <a:rPr lang="ru-RU" sz="4000" b="1" kern="1200" baseline="0" dirty="0" smtClean="0"/>
            <a:t/>
          </a:r>
          <a:br>
            <a:rPr lang="ru-RU" sz="4000" b="1" kern="1200" baseline="0" dirty="0" smtClean="0"/>
          </a:br>
          <a:r>
            <a:rPr lang="ru-RU" sz="1500" b="1" kern="1200" baseline="0" dirty="0" smtClean="0"/>
            <a:t> </a:t>
          </a:r>
          <a:br>
            <a:rPr lang="ru-RU" sz="1500" b="1" kern="1200" baseline="0" dirty="0" smtClean="0"/>
          </a:br>
          <a:endParaRPr lang="ru-RU" sz="1500" b="1" kern="1200" baseline="0" dirty="0"/>
        </a:p>
      </dsp:txBody>
      <dsp:txXfrm>
        <a:off x="0" y="60"/>
        <a:ext cx="7239000" cy="928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4CB65-AA9C-4365-8763-3F926A99CAF3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3700AF-D7CE-4009-A41D-DF4ACA7AD5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700AF-D7CE-4009-A41D-DF4ACA7AD5F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1E74647-9664-41C2-889C-E5D4D873F31D}" type="datetimeFigureOut">
              <a:rPr lang="ru-RU" smtClean="0"/>
              <a:pPr/>
              <a:t>26.11.2012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54B9FC7-9A28-4DE9-9305-7B4D20063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3600" dirty="0">
              <a:solidFill>
                <a:schemeClr val="bg1">
                  <a:lumMod val="8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8422" t="4841" r="5249" b="60058"/>
          <a:stretch>
            <a:fillRect/>
          </a:stretch>
        </p:blipFill>
        <p:spPr bwMode="auto">
          <a:xfrm>
            <a:off x="395536" y="332656"/>
            <a:ext cx="295232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03848" y="1052736"/>
            <a:ext cx="537911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Энергосбережение</a:t>
            </a:r>
            <a:endParaRPr lang="ru-RU" sz="60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8422" t="49484" r="5249" b="4381"/>
          <a:stretch>
            <a:fillRect/>
          </a:stretch>
        </p:blipFill>
        <p:spPr bwMode="auto">
          <a:xfrm>
            <a:off x="683568" y="3573016"/>
            <a:ext cx="640871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Цель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dirty="0" smtClean="0"/>
              <a:t>Изучить </a:t>
            </a:r>
            <a:r>
              <a:rPr lang="ru-RU" sz="3200" dirty="0"/>
              <a:t>методы экономии электроэнергии</a:t>
            </a:r>
          </a:p>
          <a:p>
            <a:pPr lvl="0"/>
            <a:r>
              <a:rPr lang="ru-RU" sz="3200" dirty="0"/>
              <a:t>Провести энергетический мониторинг</a:t>
            </a:r>
          </a:p>
          <a:p>
            <a:pPr lvl="0"/>
            <a:r>
              <a:rPr lang="ru-RU" sz="3200" dirty="0"/>
              <a:t>Оценить эффективность внедрения энергосберегающих мероприятий</a:t>
            </a:r>
          </a:p>
          <a:p>
            <a:pPr lvl="0"/>
            <a:r>
              <a:rPr lang="ru-RU" sz="3200" dirty="0" smtClean="0"/>
              <a:t>Привлечь внимание  к проблеме энергосбережения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Определение и регистрация объемов снижения энергопотребления в результате внедрения энергосберегающих мероприятий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План мероприятий: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3200" dirty="0" smtClean="0"/>
              <a:t>Провести энергетический мониторинг квартиры</a:t>
            </a:r>
          </a:p>
          <a:p>
            <a:pPr lvl="0"/>
            <a:r>
              <a:rPr lang="ru-RU" sz="3200" dirty="0" smtClean="0"/>
              <a:t>Провести агитационную работу по проблеме энергосбережения</a:t>
            </a:r>
          </a:p>
          <a:p>
            <a:pPr lvl="0"/>
            <a:r>
              <a:rPr lang="ru-RU" sz="3200" dirty="0" smtClean="0"/>
              <a:t>Провести повторный энергетический мониторинг квартиры</a:t>
            </a:r>
          </a:p>
          <a:p>
            <a:pPr lvl="0"/>
            <a:r>
              <a:rPr lang="ru-RU" sz="3200" dirty="0" smtClean="0"/>
              <a:t>Составить график зависимости потребления электроэнергии, учитывающий потребленную энергию и экономию средств .</a:t>
            </a:r>
            <a:endParaRPr lang="ru-RU" sz="32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Энергетический мониторинг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1071546"/>
            <a:ext cx="750099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Энергетический мониторинг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система процедур периодического измерения, регистрации и анализа энергопотребления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энергетического мониторинга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 эффективности внедрения энергосберегающих мероприятий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Предполагаемый результат-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эффект снижения энергопотребления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1800" dirty="0" smtClean="0"/>
              <a:t>Значения мощности и силы тока для потребителей используемых в квартире.</a:t>
            </a:r>
            <a:br>
              <a:rPr lang="ru-RU" sz="1800" dirty="0" smtClean="0"/>
            </a:b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785786" y="1285860"/>
          <a:ext cx="6858048" cy="5196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1143008"/>
                <a:gridCol w="1143008"/>
                <a:gridCol w="1143008"/>
                <a:gridCol w="1143008"/>
                <a:gridCol w="1143008"/>
              </a:tblGrid>
              <a:tr h="432105">
                <a:tc>
                  <a:txBody>
                    <a:bodyPr/>
                    <a:lstStyle/>
                    <a:p>
                      <a:pPr indent="3556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Комнаты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Бытовая техника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Количество, </a:t>
                      </a:r>
                      <a:r>
                        <a:rPr lang="ru-RU" sz="1400" b="1" dirty="0" err="1">
                          <a:latin typeface="Times New Roman"/>
                          <a:ea typeface="Calibri"/>
                          <a:cs typeface="Times New Roman"/>
                        </a:rPr>
                        <a:t>шт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Мощность,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Общая мощность,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Сила тока,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3429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4035">
                <a:tc rowSpan="4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1) Зал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телевизор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муз. центр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Calibri"/>
                          <a:cs typeface="Times New Roman"/>
                        </a:rPr>
                        <a:t>DVD-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плеер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0,09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Лампочки (люстра)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1,27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1,99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70">
                <a:tc rowSpan="3">
                  <a:txBody>
                    <a:bodyPr/>
                    <a:lstStyle/>
                    <a:p>
                      <a:pPr marL="166370" indent="-1663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2) Большая комната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Люстра(лампочки)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0,54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Лампа настольная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пылесос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2,72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3,32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rowSpan="4">
                  <a:txBody>
                    <a:bodyPr/>
                    <a:lstStyle/>
                    <a:p>
                      <a:pPr marL="166370" indent="-1663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3) Малая комната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4) Кухня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телевизор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лампа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718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377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1,71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5) Коридор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люстра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70">
                <a:tc>
                  <a:txBody>
                    <a:bodyPr/>
                    <a:lstStyle/>
                    <a:p>
                      <a:pPr marL="166370" indent="-16637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6) Ванная комната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лампочка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0,45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7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Стиральная машина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1,36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1,81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7) Туалет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лампочка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0,18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403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Общее: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143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08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2280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10,38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194920" cy="660688"/>
          </a:xfrm>
        </p:spPr>
        <p:txBody>
          <a:bodyPr>
            <a:noAutofit/>
          </a:bodyPr>
          <a:lstStyle/>
          <a:p>
            <a:r>
              <a:rPr lang="ru-RU" sz="3200" dirty="0" smtClean="0"/>
              <a:t>Электробытовая техника</a:t>
            </a:r>
            <a:endParaRPr lang="ru-RU" sz="3200" dirty="0"/>
          </a:p>
        </p:txBody>
      </p:sp>
      <p:pic>
        <p:nvPicPr>
          <p:cNvPr id="61442" name="Picture 2" descr="F:\DSC047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6562"/>
          <a:stretch>
            <a:fillRect/>
          </a:stretch>
        </p:blipFill>
        <p:spPr bwMode="auto">
          <a:xfrm>
            <a:off x="611560" y="1124744"/>
            <a:ext cx="3885548" cy="3744416"/>
          </a:xfrm>
          <a:prstGeom prst="rect">
            <a:avLst/>
          </a:prstGeom>
          <a:noFill/>
        </p:spPr>
      </p:pic>
      <p:pic>
        <p:nvPicPr>
          <p:cNvPr id="61443" name="Picture 3" descr="F:\DSC04718.JPG"/>
          <p:cNvPicPr>
            <a:picLocks noChangeAspect="1" noChangeArrowheads="1"/>
          </p:cNvPicPr>
          <p:nvPr/>
        </p:nvPicPr>
        <p:blipFill>
          <a:blip r:embed="rId3" cstate="print"/>
          <a:srcRect l="21559" t="12776" r="25742" b="15362"/>
          <a:stretch>
            <a:fillRect/>
          </a:stretch>
        </p:blipFill>
        <p:spPr bwMode="auto">
          <a:xfrm>
            <a:off x="6444208" y="0"/>
            <a:ext cx="2464274" cy="2520280"/>
          </a:xfrm>
          <a:prstGeom prst="rect">
            <a:avLst/>
          </a:prstGeom>
          <a:noFill/>
        </p:spPr>
      </p:pic>
      <p:pic>
        <p:nvPicPr>
          <p:cNvPr id="61444" name="Picture 4" descr="F:\DSC047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501008"/>
            <a:ext cx="3923927" cy="29429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>Характеристики </a:t>
            </a:r>
            <a:r>
              <a:rPr lang="ru-RU" sz="3100" dirty="0" err="1" smtClean="0"/>
              <a:t>электропотребителей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2" y="1124744"/>
          <a:ext cx="8424935" cy="5418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987"/>
                <a:gridCol w="1684987"/>
                <a:gridCol w="1684987"/>
                <a:gridCol w="1684987"/>
                <a:gridCol w="1684987"/>
              </a:tblGrid>
              <a:tr h="67223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Количество, шт.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Суммарная мощность,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Время работы за сутки, 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Электроэнергия, израсходованная за сутки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Электрические лампы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1500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8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12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24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0,72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Электрическая печь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6100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Стиральная машина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2100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2,1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телевизоры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300 Вт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14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4,2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Музыкальный центр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1300 Вт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12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15,6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компьютер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250 Вт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12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3 кВт·час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Электрические чайники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2000   Вт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 ч.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утюг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2300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0,16 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0,368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фен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1800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0,16 ч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0,288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334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DVD 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проигрыватель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14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4 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0,056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Микроволновая печь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3100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0,4 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1,24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Кухонный комбайн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800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0,5 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0,4 кВт·час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71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пылесос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1500 Вт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0,3ч.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0,450 кВт·час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ru-RU" sz="2800" dirty="0" smtClean="0"/>
              <a:t>Экономия электроэнергии при приготовлении пищи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специализированных приборов для приготовлению пищи</a:t>
            </a:r>
            <a:endParaRPr lang="ru-RU" dirty="0"/>
          </a:p>
        </p:txBody>
      </p:sp>
      <p:pic>
        <p:nvPicPr>
          <p:cNvPr id="4" name="Picture 5" descr="F:\DSC04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5472608" cy="3819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400" dirty="0" smtClean="0"/>
              <a:t>Сравнительная таблица </a:t>
            </a:r>
            <a:br>
              <a:rPr lang="ru-RU" sz="2400" dirty="0" smtClean="0"/>
            </a:br>
            <a:r>
              <a:rPr lang="ru-RU" sz="2400" dirty="0" smtClean="0"/>
              <a:t>потребления электрической энергии 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7215241" cy="50949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9146"/>
                <a:gridCol w="926585"/>
                <a:gridCol w="926585"/>
                <a:gridCol w="926585"/>
                <a:gridCol w="926585"/>
                <a:gridCol w="926585"/>
                <a:gridCol w="926585"/>
                <a:gridCol w="926585"/>
              </a:tblGrid>
              <a:tr h="1226394">
                <a:tc rowSpan="2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Наименование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155575" indent="-20510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155575" indent="-20510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Количество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/>
                        <a:t>шт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Мощность</a:t>
                      </a:r>
                      <a:r>
                        <a:rPr lang="ru-RU" sz="2000" dirty="0"/>
                        <a:t>, Вт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85725" indent="-18351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85725" indent="-18351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Время </a:t>
                      </a:r>
                      <a:r>
                        <a:rPr lang="ru-RU" sz="2000" dirty="0"/>
                        <a:t>работы, ч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Электроэнергия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smtClean="0"/>
                        <a:t>израсходованная</a:t>
                      </a: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за сутки, кВт·ч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Стоимость </a:t>
                      </a: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электроэнергии , </a:t>
                      </a: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>
                          <a:latin typeface="Calibri"/>
                          <a:ea typeface="Calibri"/>
                          <a:cs typeface="Times New Roman"/>
                        </a:rPr>
                        <a:t>тенге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270510" indent="-18796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1130" indent="-685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1028012">
                <a:tc vMerge="1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5575" indent="-20510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5725" indent="-18351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93663" indent="-93663" algn="l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За  сутки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18796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270510" indent="-18796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dirty="0" smtClean="0"/>
                    </a:p>
                    <a:p>
                      <a:pPr marL="187325" indent="-18732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dirty="0" smtClean="0"/>
                        <a:t>за месяц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51130" indent="-685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smtClean="0"/>
                    </a:p>
                    <a:p>
                      <a:pPr marL="151130" indent="-685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endParaRPr lang="ru-RU" sz="2000" smtClean="0"/>
                    </a:p>
                    <a:p>
                      <a:pPr marL="151130" indent="-685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000" smtClean="0"/>
                        <a:t>за год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1196008"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800" dirty="0"/>
                        <a:t>Лампы накаливания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55575" indent="-20510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6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60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-18351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/>
                        <a:t>0,048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0,5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/>
                        <a:t>15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5475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1644509"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800" dirty="0"/>
                        <a:t>Люминесцентные лампы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155575" indent="-20510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/>
                        <a:t>12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-183515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/>
                        <a:t>8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0,0384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0,4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12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270510" indent="-360680" algn="ctr">
                        <a:lnSpc>
                          <a:spcPts val="12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2400" dirty="0"/>
                        <a:t>4380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11" y="332656"/>
            <a:ext cx="8321027" cy="6123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537960"/>
          </a:xfrm>
        </p:spPr>
        <p:txBody>
          <a:bodyPr anchor="t">
            <a:normAutofit/>
          </a:bodyPr>
          <a:lstStyle/>
          <a:p>
            <a:pPr algn="r"/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Никакой вид энергии не обходится так дорого, как её недостаток.</a:t>
            </a:r>
            <a:br>
              <a:rPr lang="ru-RU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100" i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Гоми Баба</a:t>
            </a:r>
            <a:br>
              <a:rPr lang="ru-RU" sz="3100" i="1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1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1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ru-RU" sz="3100" i="1" dirty="0" smtClean="0">
                <a:solidFill>
                  <a:srgbClr val="00B0F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Именно энергия, а не деньги станет мерой богатства человечества в ближайшие десятилетия» </a:t>
            </a:r>
            <a:r>
              <a:rPr lang="ru-RU" sz="31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3100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31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Кеннет Уатт</a:t>
            </a:r>
            <a:r>
              <a:rPr lang="ru-RU" sz="3100" dirty="0" smtClean="0">
                <a:latin typeface="Monotype Corsiva" pitchFamily="66" charset="0"/>
                <a:cs typeface="Microsoft Tai Le" pitchFamily="34" charset="0"/>
              </a:rPr>
              <a:t>. </a:t>
            </a:r>
            <a:br>
              <a:rPr lang="ru-RU" sz="3100" dirty="0" smtClean="0">
                <a:latin typeface="Monotype Corsiva" pitchFamily="66" charset="0"/>
                <a:cs typeface="Microsoft Tai Le" pitchFamily="34" charset="0"/>
              </a:rPr>
            </a:br>
            <a:endParaRPr lang="ru-RU" sz="3100" dirty="0">
              <a:latin typeface="Monotype Corsiva" pitchFamily="66" charset="0"/>
              <a:cs typeface="Microsoft Tai Le" pitchFamily="34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12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Что </a:t>
            </a:r>
            <a:r>
              <a:rPr lang="ru-RU" sz="3600" b="1" dirty="0"/>
              <a:t>может сделать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каждый </a:t>
            </a:r>
            <a:r>
              <a:rPr lang="ru-RU" sz="3600" b="1" dirty="0"/>
              <a:t>из нас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Использовать люминесцентные лампы, криптоновые лампы вместо ламп накаливания.</a:t>
            </a:r>
          </a:p>
          <a:p>
            <a:pPr lvl="0"/>
            <a:r>
              <a:rPr lang="ru-RU" dirty="0" smtClean="0"/>
              <a:t>Периодически чистить лампы от пыли и грязи.</a:t>
            </a:r>
          </a:p>
          <a:p>
            <a:pPr lvl="0"/>
            <a:r>
              <a:rPr lang="ru-RU" dirty="0" smtClean="0"/>
              <a:t>Снижать уровень освещенности в коридорах, туалетах ит.д.</a:t>
            </a:r>
          </a:p>
          <a:p>
            <a:pPr lvl="0"/>
            <a:r>
              <a:rPr lang="ru-RU" dirty="0" smtClean="0"/>
              <a:t>Выключать свет, когда он не нужен.</a:t>
            </a:r>
          </a:p>
          <a:p>
            <a:r>
              <a:rPr lang="ru-RU" dirty="0" smtClean="0"/>
              <a:t>Когда светло, раздвигать занавески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88640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Способ экономии электроэнергии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Загружайте стиральную машину полностью. Расход электроэнергии практически не зависит от того, насколько загружена машина, а расход воды изменится не значительно. Стирка при полной загрузке дает экономию 15 -20 кВт ч энергии в месяц.</a:t>
            </a:r>
          </a:p>
          <a:p>
            <a:pPr lvl="0"/>
            <a:r>
              <a:rPr lang="ru-RU" dirty="0" smtClean="0"/>
              <a:t>При глажении сортируйте вещи в зависимости от материала, начинайте гладить с низких температур, для небольших вещей используйте остаточное тепло.</a:t>
            </a:r>
          </a:p>
          <a:p>
            <a:pPr lvl="0"/>
            <a:r>
              <a:rPr lang="ru-RU" dirty="0" smtClean="0"/>
              <a:t>В дежурном режиме многие электроприборы – телевизоры, видеомагнитофоны, ЭВМ и т.д. – потребляют около 10 кВтч за месяц. Поэтому, уходя из дома на длительный срок, или на ночь отключайте аппаратуру совсем.</a:t>
            </a:r>
          </a:p>
          <a:p>
            <a:pPr lvl="0"/>
            <a:r>
              <a:rPr lang="ru-RU" dirty="0" smtClean="0"/>
              <a:t>«Уходя, гасите свет» - это стоит делать только в том  случаи, если Вы  уходите на  долго (более 10 -15 минут). Дело в том, что лампы накаливания перегорают именно в момент включения. А на изготовление новой лампы требуется гораздо больше энергии, чем вы сэкономите, часто выключая её на короткое время.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4906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Оборудование: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7239000" cy="4846320"/>
          </a:xfrm>
        </p:spPr>
        <p:txBody>
          <a:bodyPr>
            <a:normAutofit/>
          </a:bodyPr>
          <a:lstStyle/>
          <a:p>
            <a:r>
              <a:rPr lang="ru-RU" dirty="0" smtClean="0"/>
              <a:t>Электросчетчик</a:t>
            </a:r>
          </a:p>
          <a:p>
            <a:r>
              <a:rPr lang="ru-RU" dirty="0" smtClean="0"/>
              <a:t>Таблицы норм потребления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 l="17240" t="4036" r="8421" b="8874"/>
          <a:stretch>
            <a:fillRect/>
          </a:stretch>
        </p:blipFill>
        <p:spPr bwMode="auto">
          <a:xfrm>
            <a:off x="7020273" y="332656"/>
            <a:ext cx="21237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2204864"/>
          <a:ext cx="7416824" cy="4104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1476164"/>
                <a:gridCol w="1854206"/>
                <a:gridCol w="1854206"/>
              </a:tblGrid>
              <a:tr h="742811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Прибор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Установленная мощность, кВт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Годовое потребление, кВт*ч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Среднее число часов работы в год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Электроплита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5,8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1400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0,15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3000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Телевизор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1500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Утюг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Пылесос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0,6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60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0274">
                <a:tc>
                  <a:txBody>
                    <a:bodyPr/>
                    <a:lstStyle/>
                    <a:p>
                      <a:pPr marL="27051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Стиральная машина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0,35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7051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7239000" cy="6455736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Стальная посуда с толстым ровным дном позволит экономить электроэнергию при приготовлении пищи на электроплите.( неровное дно увеличивает потребление энергии на 10 -15%)</a:t>
            </a:r>
          </a:p>
          <a:p>
            <a:pPr lvl="0"/>
            <a:r>
              <a:rPr lang="ru-RU" dirty="0" smtClean="0"/>
              <a:t>Размеры посуды должны соответствовать размеру плиты . экономия энергии 10%</a:t>
            </a:r>
          </a:p>
          <a:p>
            <a:pPr lvl="0"/>
            <a:r>
              <a:rPr lang="ru-RU" dirty="0" smtClean="0"/>
              <a:t>При приготовлении пищи в открытой посуде расход энергии возрастает в 2,5 раза.</a:t>
            </a:r>
          </a:p>
          <a:p>
            <a:pPr lvl="0"/>
            <a:r>
              <a:rPr lang="ru-RU" dirty="0" smtClean="0"/>
              <a:t>Выключайте электроплиту за 5 минут до конца приготовления пищи, вы сэкономите 10-15% энергии.</a:t>
            </a:r>
          </a:p>
          <a:p>
            <a:pPr lvl="0"/>
            <a:r>
              <a:rPr lang="ru-RU" dirty="0" smtClean="0"/>
              <a:t>Использование специальной посуды – скороварок, кипятильников, кофеварок и т.д. – позволяет экономить до 30-40% энергии и до 60% времени.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332656"/>
            <a:ext cx="4572000" cy="52937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периодически чистить лампы, плафоны и осветительную арматуру от пыли и грязи;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-периодически заменять лампы к концу срока службы (около 1000 ч)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отделку стен и потолка рекомендуют делать светлой. Светлые стены отражают 70-80% света, в тоже время как темные отражают только 10-15%.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Естественная освещенность зависит также от потерь света при прохождении через оконные стекла. Запыленные стекла могут поглощать до 30% света. Содержите их в надлежащей частоте.</a:t>
            </a:r>
          </a:p>
          <a:p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4664"/>
            <a:ext cx="31242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Экономия электроэнергии при пользовании радиотелевизионной аппаратурой.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Для рациональной работы  надо создать условия для ее лучшего охлаждения, а именно: не ставить вблизи электроотопительных приборов;</a:t>
            </a:r>
          </a:p>
          <a:p>
            <a:pPr lvl="0"/>
            <a:r>
              <a:rPr lang="ru-RU" dirty="0" smtClean="0"/>
              <a:t> не накрывать различного рода салфетками;</a:t>
            </a:r>
          </a:p>
          <a:p>
            <a:pPr lvl="0"/>
            <a:r>
              <a:rPr lang="ru-RU" dirty="0" smtClean="0"/>
              <a:t> производить систематическую </a:t>
            </a:r>
          </a:p>
          <a:p>
            <a:pPr lvl="0"/>
            <a:r>
              <a:rPr lang="ru-RU" dirty="0" smtClean="0"/>
              <a:t>очистку от пыли;</a:t>
            </a:r>
          </a:p>
          <a:p>
            <a:pPr lvl="0"/>
            <a:r>
              <a:rPr lang="ru-RU" dirty="0" smtClean="0"/>
              <a:t> не устанавливать в  ниши мебельных стенок;    </a:t>
            </a:r>
          </a:p>
          <a:p>
            <a:pPr lvl="0"/>
            <a:r>
              <a:rPr lang="ru-RU" dirty="0" smtClean="0"/>
              <a:t> использовать жидкокристаллические</a:t>
            </a:r>
          </a:p>
          <a:p>
            <a:pPr lvl="0">
              <a:buNone/>
            </a:pPr>
            <a:r>
              <a:rPr lang="ru-RU" dirty="0" smtClean="0"/>
              <a:t> или плазменные панели.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8564" t="2971" b="35720"/>
          <a:stretch>
            <a:fillRect/>
          </a:stretch>
        </p:blipFill>
        <p:spPr bwMode="auto">
          <a:xfrm>
            <a:off x="6804249" y="2420888"/>
            <a:ext cx="2339751" cy="443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пользовании электробытовыми приборами, наиболее экономичные с точки зрения потребления электроэнергии автоматические машины.</a:t>
            </a:r>
          </a:p>
          <a:p>
            <a:r>
              <a:rPr lang="ru-RU" dirty="0" smtClean="0"/>
              <a:t>Повышенный расход электроэнергии вызывает применение электроотопительных приборов (каминов, радиаторов, конвекторов и др.)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 smtClean="0"/>
              <a:t>Потребление электроэнергии в квартире с  07. 03.11 по 20.03.11</a:t>
            </a: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1571611"/>
          <a:ext cx="7715304" cy="478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1285884"/>
                <a:gridCol w="1285884"/>
                <a:gridCol w="1285884"/>
                <a:gridCol w="1285884"/>
                <a:gridCol w="1285884"/>
              </a:tblGrid>
              <a:tr h="650627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Показания счётчика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Потребление энергии за сутки кВтч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Показания счётчика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Потребление энергии за сутки кВтч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2174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2187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2252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2193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2267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2277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2284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Воскресенье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Воскресенье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2290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4636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Итого за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476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Стоимость электроэнергии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677,95 тенге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531,93 тенге.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график потребления энергии в квартире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928662" y="1571612"/>
          <a:ext cx="6491313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5626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Рекомендации по экономии электричества  при использовании ламп накаливания: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5410944" cy="46829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- применять криптоновые лампы накаливания, имеющие световую отдачу на 10% выше, чем у ламп накаливания с аргоновым наполнением; цена их практически одинакова, а отличить их можно по соответствующей маркировке ;</a:t>
            </a:r>
          </a:p>
          <a:p>
            <a:r>
              <a:rPr lang="ru-RU" dirty="0" smtClean="0"/>
              <a:t>-заменить две лампы меньшей мощности на одну несколько большей мощности: использование одной 100 Вт вместо 2 ламп по 6о Вт экономит при той освещенности  потребление энергии на 12%</a:t>
            </a:r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340768"/>
            <a:ext cx="28760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Закон Республики Казахстан «Об энергосбережении».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Основание: программа «Стратегия развития Казахстана до 2030» и «Стратегия индустриально-инновационного развития РК на 2003-2015 годы», утвержденная в новой редакции Указом Президента Республики Казахстан от 8 июня 2008г. </a:t>
            </a:r>
          </a:p>
          <a:p>
            <a:r>
              <a:rPr lang="ru-RU" dirty="0" smtClean="0"/>
              <a:t>Разработчик Программы: Министерство энергетики и минеральных ресурсов Республики Казахстан.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Потребление электроэнергии в квартире </a:t>
            </a:r>
            <a:br>
              <a:rPr lang="ru-RU" sz="2000" dirty="0" smtClean="0"/>
            </a:br>
            <a:r>
              <a:rPr lang="ru-RU" sz="2000" dirty="0" smtClean="0"/>
              <a:t>с 21. 03.11 по 03.04.11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1000107"/>
          <a:ext cx="7286676" cy="5572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214446"/>
                <a:gridCol w="1214446"/>
                <a:gridCol w="1214446"/>
                <a:gridCol w="1214446"/>
                <a:gridCol w="1214446"/>
              </a:tblGrid>
              <a:tr h="757446"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Показания счётчика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Потребление энергии за сутки кВтч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Показания счётчика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Потребление энергии за сутки кВтч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2290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Понедельник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2299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Вторник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2328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Среда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2308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Четверг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2337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Суббота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Воскресенье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Воскресенье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2341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19654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Итого за неделю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65748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Стоимость электроэнергии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354,62 тенге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177,31 тенге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график потребления энергии в квартире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71472" y="1500174"/>
          <a:ext cx="7024715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239000" cy="648072"/>
          </a:xfrm>
        </p:spPr>
        <p:txBody>
          <a:bodyPr anchor="ctr">
            <a:normAutofit/>
          </a:bodyPr>
          <a:lstStyle/>
          <a:p>
            <a:pPr algn="ctr"/>
            <a:r>
              <a:rPr lang="ru-RU" sz="3100" dirty="0" smtClean="0"/>
              <a:t>Результаты мониторинга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Проведенные нами исследования показали, что применение энергосберегающих мероприятий практически во всех случаях приводит к экономии энергии.</a:t>
            </a:r>
          </a:p>
          <a:p>
            <a:r>
              <a:rPr lang="ru-RU" dirty="0" smtClean="0"/>
              <a:t>За рассмотренный нами период, в среднем за неделю экономия электроэнергии в квартире (доме) составляет около 12 кВтч . Таким образом за неделю мы сэкономили 2,88 кг топлива.</a:t>
            </a:r>
          </a:p>
          <a:p>
            <a:r>
              <a:rPr lang="ru-RU" dirty="0" smtClean="0"/>
              <a:t>ТЭЦ города Караганда работают на каменном угле.  Зная сэкономленную энергию и удельную теплоту сгорания каменного угля, можно точно рассчитать объем сэкономленного топлива за неделю</a:t>
            </a:r>
          </a:p>
          <a:p>
            <a:r>
              <a:rPr lang="en-US" dirty="0" smtClean="0"/>
              <a:t>V</a:t>
            </a:r>
            <a:r>
              <a:rPr lang="ru-RU" dirty="0" smtClean="0"/>
              <a:t>=  12кВт ч / 11,4кВт ч/ =1,05 </a:t>
            </a:r>
          </a:p>
          <a:p>
            <a:r>
              <a:rPr lang="ru-RU" dirty="0" smtClean="0"/>
              <a:t>Зная объем сэкономленного  топлива можно рассчитать объем углекислого газа, выделяемого при сгорании данного топлива V(углекислого газа) = 0,088м</a:t>
            </a:r>
            <a:r>
              <a:rPr lang="ru-RU" baseline="30000" dirty="0" smtClean="0"/>
              <a:t>3</a:t>
            </a:r>
            <a:r>
              <a:rPr lang="ru-RU" dirty="0" smtClean="0"/>
              <a:t> · 1,2 = 0,1056 м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Таким образом, за неделю мы предотвратили попадание в атмосферу 1,26 м3 углекислого газа, наиболее опасного для окружающей среды.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85719" y="1000107"/>
          <a:ext cx="7786743" cy="5224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5"/>
                <a:gridCol w="1643074"/>
                <a:gridCol w="1643074"/>
                <a:gridCol w="1785950"/>
              </a:tblGrid>
              <a:tr h="19164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07.03.11 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по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21.03.11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22.03.11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по 03.04.11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разница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916409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Использованная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энергия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116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51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39167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стоимость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1209,88 </a:t>
                      </a: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тенге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531,93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тенге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677,95 </a:t>
                      </a: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28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Calibri"/>
                          <a:cs typeface="Times New Roman"/>
                        </a:rPr>
                        <a:t>тенге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Диаграмма потребленной энергии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611560" y="1484784"/>
          <a:ext cx="7239000" cy="4371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71472" y="357166"/>
          <a:ext cx="7239000" cy="92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15262" cy="484632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экономия электроэнергии в квартире около 12 кВтч . </a:t>
            </a:r>
          </a:p>
          <a:p>
            <a:r>
              <a:rPr lang="ru-RU" dirty="0" smtClean="0"/>
              <a:t>объем сэкономленного топлива за неделю </a:t>
            </a:r>
            <a:r>
              <a:rPr lang="en-US" dirty="0" smtClean="0"/>
              <a:t>V</a:t>
            </a:r>
            <a:r>
              <a:rPr lang="ru-RU" dirty="0" smtClean="0"/>
              <a:t>=  1,05 м3</a:t>
            </a:r>
          </a:p>
          <a:p>
            <a:r>
              <a:rPr lang="ru-RU" dirty="0" smtClean="0"/>
              <a:t>объем углекислого газа, выделяемого при сгорании данного топлива V(углекислого газа) =  0,1056 м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При этих данных экономия за месяц только в одной квартире дает: Энергии –62 кВт ч</a:t>
            </a:r>
          </a:p>
          <a:p>
            <a:r>
              <a:rPr lang="ru-RU" dirty="0" smtClean="0"/>
              <a:t>Стоимость данной энергии –  678 тенге </a:t>
            </a:r>
          </a:p>
          <a:p>
            <a:r>
              <a:rPr lang="ru-RU" dirty="0" smtClean="0"/>
              <a:t>Объем сэкономленного топлива – 11,52 </a:t>
            </a:r>
          </a:p>
          <a:p>
            <a:r>
              <a:rPr lang="ru-RU" dirty="0" smtClean="0"/>
              <a:t>Объем углекислого газа, не выделившегося за это время – 5,05</a:t>
            </a:r>
          </a:p>
          <a:p>
            <a:r>
              <a:rPr lang="ru-RU" dirty="0" smtClean="0"/>
              <a:t>Экономия за год, при таких условия в среднем составит: энергии – 624 кВт ч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Возможные риски проекта.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Трудность составления суммарной таблицы использование электрических приборов за сутки. </a:t>
            </a:r>
          </a:p>
          <a:p>
            <a:r>
              <a:rPr lang="ru-RU" sz="2800" dirty="0" smtClean="0"/>
              <a:t>Небольшие погрешности при расчете сводной таблицы из-за выбора времени года</a:t>
            </a:r>
          </a:p>
          <a:p>
            <a:r>
              <a:rPr lang="ru-RU" sz="2800" dirty="0" smtClean="0"/>
              <a:t>Требуются материальные затраты на  приобретение энергоемких приборов, замена старой бытовой техники.</a:t>
            </a:r>
          </a:p>
          <a:p>
            <a:r>
              <a:rPr lang="ru-RU" sz="2800" dirty="0" smtClean="0"/>
              <a:t>Привыкнуть к экономичному расходованию электроэнергии.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Выводы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966788"/>
            <a:ext cx="7344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сожалению, в моей работе рассмотрено мало аспектов применения энергосбережения на практике. </a:t>
            </a:r>
          </a:p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рассмотрено применение энергосбережения на предприятиях, в учебных и иных заведениях;</a:t>
            </a:r>
          </a:p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зависимость энергосбережения от числа комнат в квартире и числа проживающих в ней лиц. </a:t>
            </a:r>
          </a:p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даже по имеющимся данным уже можно сделать вывод о возможностях энергосбережения  в каждом доме, в каждой квартире, в каждой семье.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Энергосберегающие мероприятия действительно позволяют экономить энергию, энергетические ресурсы, являются ключом к повышению уровня жизни, сохранению окружающей среды. Эти  мероприятия не требуют материальных затрат и зависят только от личной осведомленности и заинтересованности людей.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Энергосбережение можно считать новым источником энергии</a:t>
            </a:r>
            <a:r>
              <a:rPr lang="ru-RU" sz="11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Главной задачей Программы является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создание оптимальных организационных, нормативно-правовых и экономических условий для достижения целевых показателей </a:t>
            </a:r>
            <a:r>
              <a:rPr lang="ru-RU" dirty="0" err="1" smtClean="0"/>
              <a:t>энергоэффективности</a:t>
            </a:r>
            <a:r>
              <a:rPr lang="ru-RU" dirty="0" smtClean="0"/>
              <a:t> и энергосбережения на период 2009-2015гг.;</a:t>
            </a:r>
          </a:p>
          <a:p>
            <a:r>
              <a:rPr lang="ru-RU" dirty="0" smtClean="0"/>
              <a:t>Создание и внедрение прогрессивной техники, технологий и материалов, обеспечивающих качественное улучшение эффективности энергопотребления в экономике и непроизводственной сфере. </a:t>
            </a: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Этапы: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96136" y="1340768"/>
            <a:ext cx="2160240" cy="25922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I</a:t>
            </a:r>
            <a:r>
              <a:rPr lang="ru-RU" sz="3200" dirty="0" smtClean="0"/>
              <a:t> этап </a:t>
            </a:r>
          </a:p>
          <a:p>
            <a:pPr algn="ctr"/>
            <a:r>
              <a:rPr lang="ru-RU" sz="3200" dirty="0" smtClean="0"/>
              <a:t>2009 – 2011 </a:t>
            </a:r>
          </a:p>
          <a:p>
            <a:pPr algn="ctr"/>
            <a:r>
              <a:rPr lang="ru-RU" sz="3200" dirty="0" smtClean="0"/>
              <a:t> </a:t>
            </a:r>
            <a:r>
              <a:rPr lang="en-US" sz="3200" dirty="0" smtClean="0"/>
              <a:t>II</a:t>
            </a:r>
            <a:r>
              <a:rPr lang="ru-RU" sz="3200" dirty="0" smtClean="0"/>
              <a:t> этап 2012 – 2015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5536" y="980728"/>
            <a:ext cx="504056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620688"/>
            <a:ext cx="8100392" cy="5884887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Самый крупный потребитель: жилой дом.(ежегодно расходуется в среднем 400 кВт*ч на человека)</a:t>
            </a:r>
          </a:p>
          <a:p>
            <a:r>
              <a:rPr lang="ru-RU" sz="3200" dirty="0" smtClean="0"/>
              <a:t> из которых примерно 280 кВт*ч-освещение и бытовые приборы различного назначения</a:t>
            </a:r>
          </a:p>
          <a:p>
            <a:r>
              <a:rPr lang="ru-RU" sz="3200" dirty="0" smtClean="0"/>
              <a:t>внутриквартирное потребление электроэнергии составляет примерно 900 кВт*ч в год в расчёте на «усреднённую» квартиру с газовой плитой и 2000 кВт*ч – с электрической плитой.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тепловой баланс жилища,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3050" indent="-1588">
              <a:buSzPct val="52000"/>
              <a:buFont typeface="Wingdings 2" pitchFamily="18" charset="2"/>
              <a:buChar char=""/>
            </a:pPr>
            <a:r>
              <a:rPr lang="ru-RU" dirty="0" smtClean="0"/>
              <a:t>потери из-за не утепленных окон и дверей – 40%;</a:t>
            </a:r>
          </a:p>
          <a:p>
            <a:pPr marL="273050" indent="-1588">
              <a:buSzPct val="52000"/>
              <a:buFont typeface="Wingdings 2" pitchFamily="18" charset="2"/>
              <a:buChar char=""/>
            </a:pPr>
            <a:r>
              <a:rPr lang="ru-RU" dirty="0" smtClean="0"/>
              <a:t>-         потери через оконные стекла – 15%;</a:t>
            </a:r>
          </a:p>
          <a:p>
            <a:pPr marL="273050" indent="-1588">
              <a:buSzPct val="52000"/>
              <a:buFont typeface="Wingdings 2" pitchFamily="18" charset="2"/>
              <a:buChar char=""/>
            </a:pPr>
            <a:r>
              <a:rPr lang="ru-RU" dirty="0" smtClean="0"/>
              <a:t>-         потери через стены  - 15%;</a:t>
            </a:r>
          </a:p>
          <a:p>
            <a:pPr marL="273050" indent="-1588">
              <a:buSzPct val="52000"/>
              <a:buFont typeface="Wingdings 2" pitchFamily="18" charset="2"/>
              <a:buChar char=""/>
            </a:pPr>
            <a:r>
              <a:rPr lang="ru-RU" dirty="0" smtClean="0"/>
              <a:t>-         потери через потолки и полы – 7%;</a:t>
            </a:r>
          </a:p>
          <a:p>
            <a:pPr marL="273050" indent="-1588">
              <a:buSzPct val="52000"/>
              <a:buFont typeface="Wingdings 2" pitchFamily="18" charset="2"/>
              <a:buChar char=""/>
            </a:pPr>
            <a:r>
              <a:rPr lang="ru-RU" dirty="0" smtClean="0"/>
              <a:t>-         потери при пользовании горячей водой – 23%;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7242048" cy="2592288"/>
          </a:xfrm>
        </p:spPr>
        <p:txBody>
          <a:bodyPr>
            <a:noAutofit/>
          </a:bodyPr>
          <a:lstStyle/>
          <a:p>
            <a:pPr lvl="0" algn="ctr"/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Aparajita" pitchFamily="34" charset="0"/>
              </a:rPr>
              <a:t>использование современных  </a:t>
            </a:r>
            <a:r>
              <a:rPr lang="ru-RU" sz="3600" dirty="0" err="1" smtClean="0">
                <a:latin typeface="Times New Roman" pitchFamily="18" charset="0"/>
                <a:ea typeface="Times New Roman" pitchFamily="18" charset="0"/>
                <a:cs typeface="Aparajita" pitchFamily="34" charset="0"/>
              </a:rPr>
              <a:t>нанотехнологий</a:t>
            </a:r>
            <a:r>
              <a:rPr lang="ru-RU" sz="3600" dirty="0" smtClean="0">
                <a:latin typeface="Times New Roman" pitchFamily="18" charset="0"/>
                <a:ea typeface="Times New Roman" pitchFamily="18" charset="0"/>
                <a:cs typeface="Aparajita" pitchFamily="34" charset="0"/>
              </a:rPr>
              <a:t> для создания электробытовой технике</a:t>
            </a:r>
            <a:r>
              <a:rPr lang="ru-RU" sz="3600" dirty="0" smtClean="0">
                <a:latin typeface="Arial" pitchFamily="34" charset="0"/>
                <a:cs typeface="Aparajita" pitchFamily="34" charset="0"/>
              </a:rPr>
              <a:t/>
            </a:r>
            <a:br>
              <a:rPr lang="ru-RU" sz="3600" dirty="0" smtClean="0">
                <a:latin typeface="Arial" pitchFamily="34" charset="0"/>
                <a:cs typeface="Aparajita" pitchFamily="34" charset="0"/>
              </a:rPr>
            </a:br>
            <a:endParaRPr lang="ru-RU" sz="3600" dirty="0">
              <a:cs typeface="Aparajita" pitchFamily="34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96952"/>
            <a:ext cx="5904656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93489"/>
            <a:ext cx="561974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Энергосбережение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квартирах.</a:t>
            </a:r>
            <a:endParaRPr lang="ru-RU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 b="6478"/>
          <a:stretch>
            <a:fillRect/>
          </a:stretch>
        </p:blipFill>
        <p:spPr bwMode="auto">
          <a:xfrm>
            <a:off x="683568" y="1863340"/>
            <a:ext cx="7164288" cy="415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406</TotalTime>
  <Words>1862</Words>
  <Application>Microsoft Office PowerPoint</Application>
  <PresentationFormat>Экран (4:3)</PresentationFormat>
  <Paragraphs>531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Изящная</vt:lpstr>
      <vt:lpstr>Слайд 1</vt:lpstr>
      <vt:lpstr> Никакой вид энергии не обходится так дорого, как её недостаток. Гоми Баба  «Именно энергия, а не деньги станет мерой богатства человечества в ближайшие десятилетия»  Кеннет Уатт.  </vt:lpstr>
      <vt:lpstr>Закон Республики Казахстан «Об энергосбережении».</vt:lpstr>
      <vt:lpstr>Главной задачей Программы является</vt:lpstr>
      <vt:lpstr>Этапы:  </vt:lpstr>
      <vt:lpstr>Слайд 6</vt:lpstr>
      <vt:lpstr>тепловой баланс жилища,</vt:lpstr>
      <vt:lpstr>использование современных  нанотехнологий для создания электробытовой технике </vt:lpstr>
      <vt:lpstr>Энергосбережение  в квартирах.</vt:lpstr>
      <vt:lpstr>Цель проекта: </vt:lpstr>
      <vt:lpstr>Задача: </vt:lpstr>
      <vt:lpstr>План мероприятий: </vt:lpstr>
      <vt:lpstr>Энергетический мониторинг </vt:lpstr>
      <vt:lpstr>Значения мощности и силы тока для потребителей используемых в квартире. </vt:lpstr>
      <vt:lpstr>Электробытовая техника</vt:lpstr>
      <vt:lpstr>Характеристики электропотребителей </vt:lpstr>
      <vt:lpstr>Экономия электроэнергии при приготовлении пищи </vt:lpstr>
      <vt:lpstr>    Сравнительная таблица  потребления электрической энергии  </vt:lpstr>
      <vt:lpstr>Слайд 19</vt:lpstr>
      <vt:lpstr>   Что может сделать  каждый из нас </vt:lpstr>
      <vt:lpstr>Способ экономии электроэнергии </vt:lpstr>
      <vt:lpstr>Оборудование: </vt:lpstr>
      <vt:lpstr>Слайд 23</vt:lpstr>
      <vt:lpstr>Слайд 24</vt:lpstr>
      <vt:lpstr>Экономия электроэнергии при пользовании радиотелевизионной аппаратурой.</vt:lpstr>
      <vt:lpstr>Слайд 26</vt:lpstr>
      <vt:lpstr>Потребление электроэнергии в квартире с  07. 03.11 по 20.03.11</vt:lpstr>
      <vt:lpstr>график потребления энергии в квартире</vt:lpstr>
      <vt:lpstr>Рекомендации по экономии электричества  при использовании ламп накаливания:</vt:lpstr>
      <vt:lpstr>Потребление электроэнергии в квартире  с 21. 03.11 по 03.04.11 </vt:lpstr>
      <vt:lpstr>график потребления энергии в квартире</vt:lpstr>
      <vt:lpstr>Результаты мониторинга</vt:lpstr>
      <vt:lpstr>Итого</vt:lpstr>
      <vt:lpstr>Диаграмма потребленной энергии</vt:lpstr>
      <vt:lpstr>Слайд 35</vt:lpstr>
      <vt:lpstr>Возможные риски проекта. </vt:lpstr>
      <vt:lpstr>Выводы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учитель</cp:lastModifiedBy>
  <cp:revision>77</cp:revision>
  <dcterms:created xsi:type="dcterms:W3CDTF">2011-11-03T07:30:57Z</dcterms:created>
  <dcterms:modified xsi:type="dcterms:W3CDTF">2012-11-26T06:18:26Z</dcterms:modified>
</cp:coreProperties>
</file>